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Layouts/slideLayout10.xml" ContentType="application/vnd.openxmlformats-officedocument.presentationml.slideLayout+xml"/>
  <Override PartName="/ppt/theme/theme14.xml" ContentType="application/vnd.openxmlformats-officedocument.them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 id="2147483673" r:id="rId4"/>
    <p:sldMasterId id="2147483674" r:id="rId5"/>
    <p:sldMasterId id="2147483675" r:id="rId6"/>
    <p:sldMasterId id="2147483676" r:id="rId7"/>
    <p:sldMasterId id="2147483677" r:id="rId8"/>
    <p:sldMasterId id="2147483678" r:id="rId9"/>
    <p:sldMasterId id="2147483679" r:id="rId10"/>
    <p:sldMasterId id="2147483680" r:id="rId11"/>
    <p:sldMasterId id="2147483681" r:id="rId12"/>
    <p:sldMasterId id="2147483682" r:id="rId13"/>
  </p:sldMasterIdLst>
  <p:notesMasterIdLst>
    <p:notesMasterId r:id="rId25"/>
  </p:notesMasterIdLst>
  <p:sldIdLst>
    <p:sldId id="256" r:id="rId14"/>
    <p:sldId id="257" r:id="rId15"/>
    <p:sldId id="258" r:id="rId16"/>
    <p:sldId id="259" r:id="rId17"/>
    <p:sldId id="261" r:id="rId18"/>
    <p:sldId id="263" r:id="rId19"/>
    <p:sldId id="260" r:id="rId20"/>
    <p:sldId id="272" r:id="rId21"/>
    <p:sldId id="271" r:id="rId22"/>
    <p:sldId id="262" r:id="rId23"/>
    <p:sldId id="270"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2" name="Google Shape;2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1">
              <a:spcBef>
                <a:spcPts val="520"/>
              </a:spcBef>
              <a:spcAft>
                <a:spcPts val="0"/>
              </a:spcAft>
              <a:buSzPts val="2470"/>
              <a:buNone/>
              <a:defRPr>
                <a:solidFill>
                  <a:schemeClr val="lt1"/>
                </a:solidFill>
              </a:defRPr>
            </a:lvl1pPr>
            <a:lvl2pPr lvl="1" algn="ctr" rtl="1">
              <a:spcBef>
                <a:spcPts val="360"/>
              </a:spcBef>
              <a:spcAft>
                <a:spcPts val="0"/>
              </a:spcAft>
              <a:buSzPts val="1530"/>
              <a:buNone/>
              <a:defRPr/>
            </a:lvl2pPr>
            <a:lvl3pPr lvl="2" algn="ctr" rtl="1">
              <a:spcBef>
                <a:spcPts val="360"/>
              </a:spcBef>
              <a:spcAft>
                <a:spcPts val="0"/>
              </a:spcAft>
              <a:buSzPts val="1260"/>
              <a:buNone/>
              <a:defRPr/>
            </a:lvl3pPr>
            <a:lvl4pPr lvl="3" algn="ctr" rtl="1">
              <a:spcBef>
                <a:spcPts val="360"/>
              </a:spcBef>
              <a:spcAft>
                <a:spcPts val="0"/>
              </a:spcAft>
              <a:buSzPts val="1170"/>
              <a:buNone/>
              <a:defRPr/>
            </a:lvl4pPr>
            <a:lvl5pPr lvl="4" algn="ctr" rtl="1">
              <a:spcBef>
                <a:spcPts val="360"/>
              </a:spcBef>
              <a:spcAft>
                <a:spcPts val="0"/>
              </a:spcAft>
              <a:buSzPts val="1170"/>
              <a:buNone/>
              <a:defRPr/>
            </a:lvl5pPr>
            <a:lvl6pPr lvl="5" algn="ctr" rtl="1">
              <a:spcBef>
                <a:spcPts val="360"/>
              </a:spcBef>
              <a:spcAft>
                <a:spcPts val="0"/>
              </a:spcAft>
              <a:buSzPts val="1440"/>
              <a:buNone/>
              <a:defRPr/>
            </a:lvl6pPr>
            <a:lvl7pPr lvl="6" algn="ctr" rtl="1">
              <a:spcBef>
                <a:spcPts val="360"/>
              </a:spcBef>
              <a:spcAft>
                <a:spcPts val="0"/>
              </a:spcAft>
              <a:buSzPts val="1440"/>
              <a:buNone/>
              <a:defRPr/>
            </a:lvl7pPr>
            <a:lvl8pPr lvl="7" algn="ctr" rtl="1">
              <a:spcBef>
                <a:spcPts val="360"/>
              </a:spcBef>
              <a:spcAft>
                <a:spcPts val="0"/>
              </a:spcAft>
              <a:buSzPts val="1800"/>
              <a:buNone/>
              <a:defRPr/>
            </a:lvl8pPr>
            <a:lvl9pPr lvl="8" algn="ctr" rtl="1">
              <a:spcBef>
                <a:spcPts val="360"/>
              </a:spcBef>
              <a:spcAft>
                <a:spcPts val="0"/>
              </a:spcAft>
              <a:buSzPts val="1800"/>
              <a:buNone/>
              <a:defRPr/>
            </a:lvl9pPr>
          </a:lstStyle>
          <a:p>
            <a:endParaRPr/>
          </a:p>
        </p:txBody>
      </p:sp>
      <p:sp>
        <p:nvSpPr>
          <p:cNvPr id="19" name="Google Shape;19;p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1" name="Google Shape;91;p1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2" name="Google Shape;92;p1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3" name="Google Shape;93;p13"/>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 name="Google Shape;98;p14"/>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Arial"/>
              <a:buNone/>
              <a:defRPr sz="2000"/>
            </a:lvl1pPr>
            <a:lvl2pPr marL="914400" lvl="1" indent="-228600" algn="l" rtl="0">
              <a:spcBef>
                <a:spcPts val="360"/>
              </a:spcBef>
              <a:spcAft>
                <a:spcPts val="0"/>
              </a:spcAft>
              <a:buClr>
                <a:schemeClr val="dk1"/>
              </a:buClr>
              <a:buSzPts val="1800"/>
              <a:buFont typeface="Arial"/>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99" name="Google Shape;99;p14"/>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5" name="Google Shape;105;p1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08"/>
        <p:cNvGrpSpPr/>
        <p:nvPr/>
      </p:nvGrpSpPr>
      <p:grpSpPr>
        <a:xfrm>
          <a:off x="0" y="0"/>
          <a:ext cx="0" cy="0"/>
          <a:chOff x="0" y="0"/>
          <a:chExt cx="0" cy="0"/>
        </a:xfrm>
      </p:grpSpPr>
      <p:sp>
        <p:nvSpPr>
          <p:cNvPr id="109" name="Google Shape;109;p1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Arial"/>
              <a:buNone/>
              <a:defRPr/>
            </a:lvl1pPr>
            <a:lvl2pPr lvl="1" algn="ctr" rtl="0">
              <a:spcBef>
                <a:spcPts val="560"/>
              </a:spcBef>
              <a:spcAft>
                <a:spcPts val="0"/>
              </a:spcAft>
              <a:buClr>
                <a:schemeClr val="dk1"/>
              </a:buClr>
              <a:buSzPts val="2800"/>
              <a:buFont typeface="Arial"/>
              <a:buNone/>
              <a:defRPr/>
            </a:lvl2pPr>
            <a:lvl3pPr lvl="2" algn="ctr" rtl="0">
              <a:spcBef>
                <a:spcPts val="480"/>
              </a:spcBef>
              <a:spcAft>
                <a:spcPts val="0"/>
              </a:spcAft>
              <a:buClr>
                <a:schemeClr val="dk1"/>
              </a:buClr>
              <a:buSzPts val="2400"/>
              <a:buFont typeface="Arial"/>
              <a:buNone/>
              <a:defRPr/>
            </a:lvl3pPr>
            <a:lvl4pPr lvl="3" algn="ctr" rtl="0">
              <a:spcBef>
                <a:spcPts val="400"/>
              </a:spcBef>
              <a:spcAft>
                <a:spcPts val="0"/>
              </a:spcAft>
              <a:buClr>
                <a:schemeClr val="dk1"/>
              </a:buClr>
              <a:buSzPts val="2000"/>
              <a:buFont typeface="Arial"/>
              <a:buNone/>
              <a:defRPr/>
            </a:lvl4pPr>
            <a:lvl5pPr lvl="4" algn="ctr" rtl="0">
              <a:spcBef>
                <a:spcPts val="400"/>
              </a:spcBef>
              <a:spcAft>
                <a:spcPts val="0"/>
              </a:spcAft>
              <a:buClr>
                <a:schemeClr val="dk1"/>
              </a:buClr>
              <a:buSzPts val="2000"/>
              <a:buFont typeface="Arial"/>
              <a:buNone/>
              <a:defRPr/>
            </a:lvl5pPr>
            <a:lvl6pPr lvl="5" algn="ctr" rtl="0">
              <a:spcBef>
                <a:spcPts val="400"/>
              </a:spcBef>
              <a:spcAft>
                <a:spcPts val="0"/>
              </a:spcAft>
              <a:buClr>
                <a:schemeClr val="dk1"/>
              </a:buClr>
              <a:buSzPts val="2000"/>
              <a:buFont typeface="Arial"/>
              <a:buNone/>
              <a:defRPr/>
            </a:lvl6pPr>
            <a:lvl7pPr lvl="6" algn="ctr" rtl="0">
              <a:spcBef>
                <a:spcPts val="400"/>
              </a:spcBef>
              <a:spcAft>
                <a:spcPts val="0"/>
              </a:spcAft>
              <a:buClr>
                <a:schemeClr val="dk1"/>
              </a:buClr>
              <a:buSzPts val="2000"/>
              <a:buFont typeface="Arial"/>
              <a:buNone/>
              <a:defRPr/>
            </a:lvl7pPr>
            <a:lvl8pPr lvl="7" algn="ctr" rtl="0">
              <a:spcBef>
                <a:spcPts val="400"/>
              </a:spcBef>
              <a:spcAft>
                <a:spcPts val="0"/>
              </a:spcAft>
              <a:buClr>
                <a:schemeClr val="dk1"/>
              </a:buClr>
              <a:buSzPts val="2000"/>
              <a:buFont typeface="Arial"/>
              <a:buNone/>
              <a:defRPr/>
            </a:lvl8pPr>
            <a:lvl9pPr lvl="8" algn="ctr" rtl="0">
              <a:spcBef>
                <a:spcPts val="400"/>
              </a:spcBef>
              <a:spcAft>
                <a:spcPts val="0"/>
              </a:spcAft>
              <a:buClr>
                <a:schemeClr val="dk1"/>
              </a:buClr>
              <a:buSzPts val="2000"/>
              <a:buFont typeface="Arial"/>
              <a:buNone/>
              <a:defRPr/>
            </a:lvl9pPr>
          </a:lstStyle>
          <a:p>
            <a:endParaRPr/>
          </a:p>
        </p:txBody>
      </p:sp>
      <p:sp>
        <p:nvSpPr>
          <p:cNvPr id="111" name="Google Shape;111;p1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1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136"/>
        <p:cNvGrpSpPr/>
        <p:nvPr/>
      </p:nvGrpSpPr>
      <p:grpSpPr>
        <a:xfrm>
          <a:off x="0" y="0"/>
          <a:ext cx="0" cy="0"/>
          <a:chOff x="0" y="0"/>
          <a:chExt cx="0" cy="0"/>
        </a:xfrm>
      </p:grpSpPr>
      <p:sp>
        <p:nvSpPr>
          <p:cNvPr id="137" name="Google Shape;137;p19"/>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8" name="Google Shape;138;p19"/>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r" rtl="1">
              <a:spcBef>
                <a:spcPts val="440"/>
              </a:spcBef>
              <a:spcAft>
                <a:spcPts val="0"/>
              </a:spcAft>
              <a:buSzPts val="2090"/>
              <a:buNone/>
              <a:defRPr sz="2200">
                <a:solidFill>
                  <a:schemeClr val="lt1"/>
                </a:solidFill>
              </a:defRPr>
            </a:lvl1pPr>
            <a:lvl2pPr marL="914400" lvl="1" indent="-228600" algn="r" rtl="1">
              <a:spcBef>
                <a:spcPts val="360"/>
              </a:spcBef>
              <a:spcAft>
                <a:spcPts val="0"/>
              </a:spcAft>
              <a:buSzPts val="1530"/>
              <a:buNone/>
              <a:defRPr sz="1800">
                <a:solidFill>
                  <a:schemeClr val="lt1"/>
                </a:solidFill>
              </a:defRPr>
            </a:lvl2pPr>
            <a:lvl3pPr marL="1371600" lvl="2" indent="-228600" algn="r" rtl="1">
              <a:spcBef>
                <a:spcPts val="320"/>
              </a:spcBef>
              <a:spcAft>
                <a:spcPts val="0"/>
              </a:spcAft>
              <a:buSzPts val="1120"/>
              <a:buNone/>
              <a:defRPr sz="1600">
                <a:solidFill>
                  <a:schemeClr val="lt1"/>
                </a:solidFill>
              </a:defRPr>
            </a:lvl3pPr>
            <a:lvl4pPr marL="1828800" lvl="3" indent="-228600" algn="r" rtl="1">
              <a:spcBef>
                <a:spcPts val="280"/>
              </a:spcBef>
              <a:spcAft>
                <a:spcPts val="0"/>
              </a:spcAft>
              <a:buSzPts val="910"/>
              <a:buNone/>
              <a:defRPr sz="1400">
                <a:solidFill>
                  <a:schemeClr val="lt1"/>
                </a:solidFill>
              </a:defRPr>
            </a:lvl4pPr>
            <a:lvl5pPr marL="2286000" lvl="4" indent="-228600" algn="r" rtl="1">
              <a:spcBef>
                <a:spcPts val="280"/>
              </a:spcBef>
              <a:spcAft>
                <a:spcPts val="0"/>
              </a:spcAft>
              <a:buSzPts val="910"/>
              <a:buNone/>
              <a:defRPr sz="1400">
                <a:solidFill>
                  <a:schemeClr val="lt1"/>
                </a:solidFill>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39" name="Google Shape;139;p1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0" name="Google Shape;140;p1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153"/>
        <p:cNvGrpSpPr/>
        <p:nvPr/>
      </p:nvGrpSpPr>
      <p:grpSpPr>
        <a:xfrm>
          <a:off x="0" y="0"/>
          <a:ext cx="0" cy="0"/>
          <a:chOff x="0" y="0"/>
          <a:chExt cx="0" cy="0"/>
        </a:xfrm>
      </p:grpSpPr>
      <p:sp>
        <p:nvSpPr>
          <p:cNvPr id="154" name="Google Shape;154;p2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5" name="Google Shape;155;p21"/>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6" name="Google Shape;156;p21"/>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7" name="Google Shape;157;p2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2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50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3" name="Google Shape;173;p23"/>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4" name="Google Shape;174;p23"/>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5" name="Google Shape;175;p23"/>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6" name="Google Shape;176;p23"/>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7" name="Google Shape;177;p2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8" name="Google Shape;178;p2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p2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3" name="Google Shape;193;p2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4" name="Google Shape;194;p2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5" name="Google Shape;195;p2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207"/>
        <p:cNvGrpSpPr/>
        <p:nvPr/>
      </p:nvGrpSpPr>
      <p:grpSpPr>
        <a:xfrm>
          <a:off x="0" y="0"/>
          <a:ext cx="0" cy="0"/>
          <a:chOff x="0" y="0"/>
          <a:chExt cx="0" cy="0"/>
        </a:xfrm>
      </p:grpSpPr>
      <p:sp>
        <p:nvSpPr>
          <p:cNvPr id="208" name="Google Shape;208;p2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9" name="Google Shape;209;p2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p2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4" name="Google Shape;224;p29"/>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1">
              <a:spcBef>
                <a:spcPts val="280"/>
              </a:spcBef>
              <a:spcAft>
                <a:spcPts val="0"/>
              </a:spcAft>
              <a:buSzPts val="1330"/>
              <a:buNone/>
              <a:defRPr sz="1400"/>
            </a:lvl1pPr>
            <a:lvl2pPr marL="914400" lvl="1" indent="-228600" algn="l" rtl="1">
              <a:spcBef>
                <a:spcPts val="240"/>
              </a:spcBef>
              <a:spcAft>
                <a:spcPts val="0"/>
              </a:spcAft>
              <a:buSzPts val="1020"/>
              <a:buNone/>
              <a:defRPr sz="1200"/>
            </a:lvl2pPr>
            <a:lvl3pPr marL="1371600" lvl="2" indent="-228600" algn="l" rtl="1">
              <a:spcBef>
                <a:spcPts val="200"/>
              </a:spcBef>
              <a:spcAft>
                <a:spcPts val="0"/>
              </a:spcAft>
              <a:buSzPts val="700"/>
              <a:buNone/>
              <a:defRPr sz="1000"/>
            </a:lvl3pPr>
            <a:lvl4pPr marL="1828800" lvl="3" indent="-228600" algn="l" rtl="1">
              <a:spcBef>
                <a:spcPts val="180"/>
              </a:spcBef>
              <a:spcAft>
                <a:spcPts val="0"/>
              </a:spcAft>
              <a:buSzPts val="585"/>
              <a:buNone/>
              <a:defRPr sz="900"/>
            </a:lvl4pPr>
            <a:lvl5pPr marL="2286000" lvl="4" indent="-228600" algn="l" rtl="1">
              <a:spcBef>
                <a:spcPts val="180"/>
              </a:spcBef>
              <a:spcAft>
                <a:spcPts val="0"/>
              </a:spcAft>
              <a:buSzPts val="585"/>
              <a:buNone/>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5" name="Google Shape;225;p29"/>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r" rtl="1">
              <a:spcBef>
                <a:spcPts val="560"/>
              </a:spcBef>
              <a:spcAft>
                <a:spcPts val="0"/>
              </a:spcAft>
              <a:buSzPts val="2660"/>
              <a:buChar char="⚫"/>
              <a:defRPr sz="2800"/>
            </a:lvl1pPr>
            <a:lvl2pPr marL="914400" lvl="1" indent="-368935" algn="r" rtl="1">
              <a:spcBef>
                <a:spcPts val="520"/>
              </a:spcBef>
              <a:spcAft>
                <a:spcPts val="0"/>
              </a:spcAft>
              <a:buSzPts val="2210"/>
              <a:buChar char="⚫"/>
              <a:defRPr sz="2600"/>
            </a:lvl2pPr>
            <a:lvl3pPr marL="1371600" lvl="2" indent="-335280" algn="r" rtl="1">
              <a:spcBef>
                <a:spcPts val="480"/>
              </a:spcBef>
              <a:spcAft>
                <a:spcPts val="0"/>
              </a:spcAft>
              <a:buSzPts val="1680"/>
              <a:buChar char="⚫"/>
              <a:defRPr sz="2400"/>
            </a:lvl3pPr>
            <a:lvl4pPr marL="1828800" lvl="3" indent="-311150" algn="r" rtl="1">
              <a:spcBef>
                <a:spcPts val="400"/>
              </a:spcBef>
              <a:spcAft>
                <a:spcPts val="0"/>
              </a:spcAft>
              <a:buSzPts val="1300"/>
              <a:buChar char="⚫"/>
              <a:defRPr sz="20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6" name="Google Shape;226;p2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7" name="Google Shape;227;p2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2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صورة ذو تسمية توضيحية" type="picTx">
  <p:cSld name="PICTURE_WITH_CAPTION_TEXT">
    <p:spTree>
      <p:nvGrpSpPr>
        <p:cNvPr id="1" name="Shape 239"/>
        <p:cNvGrpSpPr/>
        <p:nvPr/>
      </p:nvGrpSpPr>
      <p:grpSpPr>
        <a:xfrm>
          <a:off x="0" y="0"/>
          <a:ext cx="0" cy="0"/>
          <a:chOff x="0" y="0"/>
          <a:chExt cx="0" cy="0"/>
        </a:xfrm>
      </p:grpSpPr>
      <p:sp>
        <p:nvSpPr>
          <p:cNvPr id="240" name="Google Shape;240;p31"/>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1">
              <a:spcBef>
                <a:spcPts val="0"/>
              </a:spcBef>
              <a:spcAft>
                <a:spcPts val="0"/>
              </a:spcAft>
              <a:buClr>
                <a:schemeClr val="dk2"/>
              </a:buClr>
              <a:buSzPts val="2000"/>
              <a:buFont typeface="Calibri"/>
              <a:buNone/>
              <a:defRPr sz="2000" b="1">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1" name="Google Shape;241;p31"/>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1">
              <a:spcBef>
                <a:spcPts val="250"/>
              </a:spcBef>
              <a:spcAft>
                <a:spcPts val="0"/>
              </a:spcAft>
              <a:buSzPts val="1235"/>
              <a:buFont typeface="Constantia"/>
              <a:buNone/>
              <a:defRPr sz="1300"/>
            </a:lvl1pPr>
            <a:lvl2pPr marL="914400" lvl="1" indent="-293369" algn="r" rtl="1">
              <a:spcBef>
                <a:spcPts val="240"/>
              </a:spcBef>
              <a:spcAft>
                <a:spcPts val="0"/>
              </a:spcAft>
              <a:buSzPts val="1020"/>
              <a:buChar char="⚫"/>
              <a:defRPr sz="1200"/>
            </a:lvl2pPr>
            <a:lvl3pPr marL="1371600" lvl="2" indent="-273050" algn="r" rtl="1">
              <a:spcBef>
                <a:spcPts val="200"/>
              </a:spcBef>
              <a:spcAft>
                <a:spcPts val="0"/>
              </a:spcAft>
              <a:buSzPts val="700"/>
              <a:buChar char="⚫"/>
              <a:defRPr sz="1000"/>
            </a:lvl3pPr>
            <a:lvl4pPr marL="1828800" lvl="3" indent="-265747" algn="r" rtl="1">
              <a:spcBef>
                <a:spcPts val="180"/>
              </a:spcBef>
              <a:spcAft>
                <a:spcPts val="0"/>
              </a:spcAft>
              <a:buSzPts val="585"/>
              <a:buChar char="⚫"/>
              <a:defRPr sz="900"/>
            </a:lvl4pPr>
            <a:lvl5pPr marL="2286000" lvl="4" indent="-265747" algn="r" rtl="1">
              <a:spcBef>
                <a:spcPts val="180"/>
              </a:spcBef>
              <a:spcAft>
                <a:spcPts val="0"/>
              </a:spcAft>
              <a:buSzPts val="585"/>
              <a:buChar char="⚫"/>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42" name="Google Shape;242;p31"/>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r" rtl="1">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43" name="Google Shape;243;p3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4" name="Google Shape;244;p3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5" name="Google Shape;245;p31"/>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257"/>
        <p:cNvGrpSpPr/>
        <p:nvPr/>
      </p:nvGrpSpPr>
      <p:grpSpPr>
        <a:xfrm>
          <a:off x="0" y="0"/>
          <a:ext cx="0" cy="0"/>
          <a:chOff x="0" y="0"/>
          <a:chExt cx="0" cy="0"/>
        </a:xfrm>
      </p:grpSpPr>
      <p:sp>
        <p:nvSpPr>
          <p:cNvPr id="258" name="Google Shape;258;p3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9" name="Google Shape;259;p33"/>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60" name="Google Shape;260;p3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1" name="Google Shape;261;p3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2" name="Google Shape;262;p3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6" name="Google Shape;276;p3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77" name="Google Shape;277;p3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p3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9" name="Google Shape;279;p3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7"/>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9" name="Google Shape;59;p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1" name="Google Shape;61;p8"/>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67" name="Google Shape;67;p9"/>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8" name="Google Shape;68;p9"/>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71"/>
        <p:cNvGrpSpPr/>
        <p:nvPr/>
      </p:nvGrpSpPr>
      <p:grpSpPr>
        <a:xfrm>
          <a:off x="0" y="0"/>
          <a:ext cx="0" cy="0"/>
          <a:chOff x="0" y="0"/>
          <a:chExt cx="0" cy="0"/>
        </a:xfrm>
      </p:grpSpPr>
      <p:sp>
        <p:nvSpPr>
          <p:cNvPr id="72" name="Google Shape;72;p10"/>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7" name="Google Shape;77;p1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2" name="Google Shape;82;p12"/>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3" name="Google Shape;83;p12"/>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4" name="Google Shape;84;p12"/>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5" name="Google Shape;85;p12"/>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6" name="Google Shape;86;p1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7" name="Google Shape;87;p1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 name="Google Shape;7;p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8" name="Google Shape;8;p1"/>
          <p:cNvGrpSpPr/>
          <p:nvPr/>
        </p:nvGrpSpPr>
        <p:grpSpPr>
          <a:xfrm>
            <a:off x="-29327" y="-14802"/>
            <a:ext cx="9198252" cy="1083761"/>
            <a:chOff x="-29322" y="-1965"/>
            <a:chExt cx="9198252" cy="1086259"/>
          </a:xfrm>
        </p:grpSpPr>
        <p:sp>
          <p:nvSpPr>
            <p:cNvPr id="9" name="Google Shape;9;p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0" name="Google Shape;10;p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1" name="Google Shape;11;p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 name="Google Shape;13;p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1"/>
        <p:cNvGrpSpPr/>
        <p:nvPr/>
      </p:nvGrpSpPr>
      <p:grpSpPr>
        <a:xfrm>
          <a:off x="0" y="0"/>
          <a:ext cx="0" cy="0"/>
          <a:chOff x="0" y="0"/>
          <a:chExt cx="0" cy="0"/>
        </a:xfrm>
      </p:grpSpPr>
      <p:sp>
        <p:nvSpPr>
          <p:cNvPr id="212" name="Google Shape;212;p2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2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14" name="Google Shape;214;p28"/>
          <p:cNvGrpSpPr/>
          <p:nvPr/>
        </p:nvGrpSpPr>
        <p:grpSpPr>
          <a:xfrm>
            <a:off x="-29327" y="-14802"/>
            <a:ext cx="9198252" cy="1083761"/>
            <a:chOff x="-29322" y="-1965"/>
            <a:chExt cx="9198252" cy="1086259"/>
          </a:xfrm>
        </p:grpSpPr>
        <p:sp>
          <p:nvSpPr>
            <p:cNvPr id="215" name="Google Shape;215;p2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16" name="Google Shape;216;p2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17" name="Google Shape;217;p2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8" name="Google Shape;218;p2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19" name="Google Shape;219;p2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Google Shape;220;p2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1" name="Google Shape;221;p2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9"/>
        <p:cNvGrpSpPr/>
        <p:nvPr/>
      </p:nvGrpSpPr>
      <p:grpSpPr>
        <a:xfrm>
          <a:off x="0" y="0"/>
          <a:ext cx="0" cy="0"/>
          <a:chOff x="0" y="0"/>
          <a:chExt cx="0" cy="0"/>
        </a:xfrm>
      </p:grpSpPr>
      <p:sp>
        <p:nvSpPr>
          <p:cNvPr id="230" name="Google Shape;230;p30"/>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p30"/>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30"/>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30"/>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3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35" name="Google Shape;235;p3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36" name="Google Shape;236;p3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7" name="Google Shape;237;p3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8" name="Google Shape;238;p30"/>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47" name="Google Shape;247;p3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p3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49" name="Google Shape;249;p32"/>
          <p:cNvGrpSpPr/>
          <p:nvPr/>
        </p:nvGrpSpPr>
        <p:grpSpPr>
          <a:xfrm>
            <a:off x="-29327" y="-14802"/>
            <a:ext cx="9198252" cy="1083761"/>
            <a:chOff x="-29322" y="-1965"/>
            <a:chExt cx="9198252" cy="1086259"/>
          </a:xfrm>
        </p:grpSpPr>
        <p:sp>
          <p:nvSpPr>
            <p:cNvPr id="250" name="Google Shape;250;p3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51" name="Google Shape;251;p3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52" name="Google Shape;252;p3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53" name="Google Shape;253;p3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54" name="Google Shape;254;p3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5" name="Google Shape;255;p3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6" name="Google Shape;256;p3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3"/>
        <p:cNvGrpSpPr/>
        <p:nvPr/>
      </p:nvGrpSpPr>
      <p:grpSpPr>
        <a:xfrm>
          <a:off x="0" y="0"/>
          <a:ext cx="0" cy="0"/>
          <a:chOff x="0" y="0"/>
          <a:chExt cx="0" cy="0"/>
        </a:xfrm>
      </p:grpSpPr>
      <p:sp>
        <p:nvSpPr>
          <p:cNvPr id="264" name="Google Shape;264;p3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3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66" name="Google Shape;266;p34"/>
          <p:cNvGrpSpPr/>
          <p:nvPr/>
        </p:nvGrpSpPr>
        <p:grpSpPr>
          <a:xfrm>
            <a:off x="-29327" y="-14802"/>
            <a:ext cx="9198252" cy="1083761"/>
            <a:chOff x="-29322" y="-1965"/>
            <a:chExt cx="9198252" cy="1086259"/>
          </a:xfrm>
        </p:grpSpPr>
        <p:sp>
          <p:nvSpPr>
            <p:cNvPr id="267" name="Google Shape;267;p3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68" name="Google Shape;268;p3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69" name="Google Shape;269;p3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0" name="Google Shape;270;p3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1" name="Google Shape;271;p3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2" name="Google Shape;272;p3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3" name="Google Shape;273;p3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Google Shape;24;p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 name="Google Shape;25;p3"/>
          <p:cNvGrpSpPr/>
          <p:nvPr/>
        </p:nvGrpSpPr>
        <p:grpSpPr>
          <a:xfrm>
            <a:off x="-29327" y="-14802"/>
            <a:ext cx="9198252" cy="1083761"/>
            <a:chOff x="-29322" y="-1965"/>
            <a:chExt cx="9198252" cy="1086259"/>
          </a:xfrm>
        </p:grpSpPr>
        <p:sp>
          <p:nvSpPr>
            <p:cNvPr id="26" name="Google Shape;26;p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7" name="Google Shape;27;p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8" name="Google Shape;28;p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 name="Google Shape;29;p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0" name="Google Shape;30;p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14"/>
        <p:cNvGrpSpPr/>
        <p:nvPr/>
      </p:nvGrpSpPr>
      <p:grpSpPr>
        <a:xfrm>
          <a:off x="0" y="0"/>
          <a:ext cx="0" cy="0"/>
          <a:chOff x="0" y="0"/>
          <a:chExt cx="0" cy="0"/>
        </a:xfrm>
      </p:grpSpPr>
      <p:sp>
        <p:nvSpPr>
          <p:cNvPr id="115" name="Google Shape;115;p17"/>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17"/>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17"/>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 name="Google Shape;118;p17"/>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19" name="Google Shape;119;p1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1">
              <a:lnSpc>
                <a:spcPct val="100000"/>
              </a:lnSpc>
              <a:spcBef>
                <a:spcPts val="0"/>
              </a:spcBef>
              <a:spcAft>
                <a:spcPts val="0"/>
              </a:spcAft>
              <a:buSzPts val="1400"/>
              <a:buNone/>
              <a:defRPr sz="1200" b="0" i="0" u="none">
                <a:solidFill>
                  <a:srgbClr val="045C75"/>
                </a:solidFill>
                <a:latin typeface="Constantia"/>
                <a:ea typeface="Constantia"/>
                <a:cs typeface="Constantia"/>
                <a:sym typeface="Constanti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1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1">
              <a:spcBef>
                <a:spcPts val="0"/>
              </a:spcBef>
              <a:spcAft>
                <a:spcPts val="0"/>
              </a:spcAft>
              <a:buNone/>
            </a:pPr>
            <a:fld id="{00000000-1234-1234-1234-123412341234}" type="slidenum">
              <a:rPr lang="en-US"/>
              <a:pPr marL="0" lvl="0" indent="0" algn="r" rtl="1">
                <a:spcBef>
                  <a:spcPts val="0"/>
                </a:spcBef>
                <a:spcAft>
                  <a:spcPts val="0"/>
                </a:spcAft>
                <a:buNone/>
              </a:pPr>
              <a:t>‹#›</a:t>
            </a:fld>
            <a:endParaRPr sz="1400">
              <a:solidFill>
                <a:srgbClr val="000000"/>
              </a:solidFill>
              <a:latin typeface="Arial"/>
              <a:ea typeface="Arial"/>
              <a:cs typeface="Arial"/>
              <a:sym typeface="Arial"/>
            </a:endParaRPr>
          </a:p>
        </p:txBody>
      </p:sp>
      <p:grpSp>
        <p:nvGrpSpPr>
          <p:cNvPr id="122" name="Google Shape;122;p17"/>
          <p:cNvGrpSpPr/>
          <p:nvPr/>
        </p:nvGrpSpPr>
        <p:grpSpPr>
          <a:xfrm>
            <a:off x="-29327" y="-14802"/>
            <a:ext cx="9198252" cy="1083761"/>
            <a:chOff x="-29322" y="-1965"/>
            <a:chExt cx="9198252" cy="1086259"/>
          </a:xfrm>
        </p:grpSpPr>
        <p:sp>
          <p:nvSpPr>
            <p:cNvPr id="123" name="Google Shape;123;p17"/>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24" name="Google Shape;124;p17"/>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5"/>
        <p:cNvGrpSpPr/>
        <p:nvPr/>
      </p:nvGrpSpPr>
      <p:grpSpPr>
        <a:xfrm>
          <a:off x="0" y="0"/>
          <a:ext cx="0" cy="0"/>
          <a:chOff x="0" y="0"/>
          <a:chExt cx="0" cy="0"/>
        </a:xfrm>
      </p:grpSpPr>
      <p:sp>
        <p:nvSpPr>
          <p:cNvPr id="126" name="Google Shape;126;p1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27" name="Google Shape;127;p1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28" name="Google Shape;128;p18"/>
          <p:cNvGrpSpPr/>
          <p:nvPr/>
        </p:nvGrpSpPr>
        <p:grpSpPr>
          <a:xfrm>
            <a:off x="-29327" y="-14802"/>
            <a:ext cx="9198252" cy="1083761"/>
            <a:chOff x="-29322" y="-1965"/>
            <a:chExt cx="9198252" cy="1086259"/>
          </a:xfrm>
        </p:grpSpPr>
        <p:sp>
          <p:nvSpPr>
            <p:cNvPr id="129" name="Google Shape;129;p1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30" name="Google Shape;130;p1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31" name="Google Shape;131;p1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 name="Google Shape;132;p1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3" name="Google Shape;133;p1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4" name="Google Shape;134;p1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5" name="Google Shape;135;p1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0"/>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4" name="Google Shape;144;p20"/>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45" name="Google Shape;145;p20"/>
          <p:cNvGrpSpPr/>
          <p:nvPr/>
        </p:nvGrpSpPr>
        <p:grpSpPr>
          <a:xfrm>
            <a:off x="-29327" y="-14802"/>
            <a:ext cx="9198252" cy="1083761"/>
            <a:chOff x="-29322" y="-1965"/>
            <a:chExt cx="9198252" cy="1086259"/>
          </a:xfrm>
        </p:grpSpPr>
        <p:sp>
          <p:nvSpPr>
            <p:cNvPr id="146" name="Google Shape;146;p20"/>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47" name="Google Shape;147;p20"/>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48" name="Google Shape;148;p2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 name="Google Shape;149;p2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50" name="Google Shape;150;p2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1" name="Google Shape;151;p2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2" name="Google Shape;152;p2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2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63" name="Google Shape;163;p22"/>
          <p:cNvGrpSpPr/>
          <p:nvPr/>
        </p:nvGrpSpPr>
        <p:grpSpPr>
          <a:xfrm>
            <a:off x="-29327" y="-14802"/>
            <a:ext cx="9198252" cy="1083761"/>
            <a:chOff x="-29322" y="-1965"/>
            <a:chExt cx="9198252" cy="1086259"/>
          </a:xfrm>
        </p:grpSpPr>
        <p:sp>
          <p:nvSpPr>
            <p:cNvPr id="164" name="Google Shape;164;p2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65" name="Google Shape;165;p2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66" name="Google Shape;166;p2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67" name="Google Shape;167;p2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68" name="Google Shape;168;p2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9" name="Google Shape;169;p2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2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
        <p:cNvGrpSpPr/>
        <p:nvPr/>
      </p:nvGrpSpPr>
      <p:grpSpPr>
        <a:xfrm>
          <a:off x="0" y="0"/>
          <a:ext cx="0" cy="0"/>
          <a:chOff x="0" y="0"/>
          <a:chExt cx="0" cy="0"/>
        </a:xfrm>
      </p:grpSpPr>
      <p:sp>
        <p:nvSpPr>
          <p:cNvPr id="181" name="Google Shape;181;p2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83" name="Google Shape;183;p24"/>
          <p:cNvGrpSpPr/>
          <p:nvPr/>
        </p:nvGrpSpPr>
        <p:grpSpPr>
          <a:xfrm>
            <a:off x="-29327" y="-14802"/>
            <a:ext cx="9198252" cy="1083761"/>
            <a:chOff x="-29322" y="-1965"/>
            <a:chExt cx="9198252" cy="1086259"/>
          </a:xfrm>
        </p:grpSpPr>
        <p:sp>
          <p:nvSpPr>
            <p:cNvPr id="184" name="Google Shape;184;p2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85" name="Google Shape;185;p2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86" name="Google Shape;186;p2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87" name="Google Shape;187;p2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8" name="Google Shape;188;p2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9" name="Google Shape;189;p2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0" name="Google Shape;190;p2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6"/>
        <p:cNvGrpSpPr/>
        <p:nvPr/>
      </p:nvGrpSpPr>
      <p:grpSpPr>
        <a:xfrm>
          <a:off x="0" y="0"/>
          <a:ext cx="0" cy="0"/>
          <a:chOff x="0" y="0"/>
          <a:chExt cx="0" cy="0"/>
        </a:xfrm>
      </p:grpSpPr>
      <p:sp>
        <p:nvSpPr>
          <p:cNvPr id="197" name="Google Shape;197;p26"/>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p26"/>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99" name="Google Shape;199;p26"/>
          <p:cNvGrpSpPr/>
          <p:nvPr/>
        </p:nvGrpSpPr>
        <p:grpSpPr>
          <a:xfrm>
            <a:off x="-29327" y="-14802"/>
            <a:ext cx="9198252" cy="1083761"/>
            <a:chOff x="-29322" y="-1965"/>
            <a:chExt cx="9198252" cy="1086259"/>
          </a:xfrm>
        </p:grpSpPr>
        <p:sp>
          <p:nvSpPr>
            <p:cNvPr id="200" name="Google Shape;200;p26"/>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01" name="Google Shape;201;p26"/>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02" name="Google Shape;202;p2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03" name="Google Shape;203;p26"/>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04" name="Google Shape;204;p2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5" name="Google Shape;205;p2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6" name="Google Shape;206;p2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3"/>
        <p:cNvGrpSpPr/>
        <p:nvPr/>
      </p:nvGrpSpPr>
      <p:grpSpPr>
        <a:xfrm>
          <a:off x="0" y="0"/>
          <a:ext cx="0" cy="0"/>
          <a:chOff x="0" y="0"/>
          <a:chExt cx="0" cy="0"/>
        </a:xfrm>
      </p:grpSpPr>
      <p:sp>
        <p:nvSpPr>
          <p:cNvPr id="284" name="Google Shape;284;p36"/>
          <p:cNvSpPr txBox="1"/>
          <p:nvPr/>
        </p:nvSpPr>
        <p:spPr>
          <a:xfrm>
            <a:off x="-107950" y="1412875"/>
            <a:ext cx="9252000" cy="4616608"/>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000000"/>
              </a:buClr>
              <a:buSzPts val="3200"/>
              <a:buFont typeface="Constantia"/>
              <a:buNone/>
            </a:pPr>
            <a:r>
              <a:rPr lang="en-US" sz="3200" b="1" i="0" u="none" dirty="0">
                <a:solidFill>
                  <a:srgbClr val="000000"/>
                </a:solidFill>
                <a:latin typeface="Constantia"/>
                <a:ea typeface="Constantia"/>
                <a:cs typeface="Constantia"/>
                <a:sym typeface="Constantia"/>
              </a:rPr>
              <a:t> </a:t>
            </a:r>
            <a:endParaRPr lang="en-US" sz="3200" b="1" i="0" u="none" dirty="0" smtClean="0">
              <a:solidFill>
                <a:srgbClr val="000000"/>
              </a:solidFill>
              <a:latin typeface="Constantia"/>
              <a:ea typeface="Constantia"/>
              <a:cs typeface="Constantia"/>
              <a:sym typeface="Constantia"/>
            </a:endParaRPr>
          </a:p>
          <a:p>
            <a:pPr lvl="0" algn="ctr" rtl="1">
              <a:buSzPts val="3200"/>
            </a:pPr>
            <a:r>
              <a:rPr lang="ar-IQ" sz="3200" b="1" dirty="0" smtClean="0">
                <a:latin typeface="Constantia"/>
                <a:ea typeface="Constantia"/>
                <a:cs typeface="Constantia"/>
                <a:sym typeface="Constantia"/>
              </a:rPr>
              <a:t> وزارة التعليم العالي والبحث العلمي </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جامعة </a:t>
            </a:r>
            <a:r>
              <a:rPr lang="ar-IQ" sz="3200" b="1" dirty="0" err="1" smtClean="0">
                <a:latin typeface="Constantia"/>
                <a:ea typeface="Constantia"/>
                <a:cs typeface="Constantia"/>
                <a:sym typeface="Constantia"/>
              </a:rPr>
              <a:t>ديالى</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 كلية التربية للعلوم الإنسانية- </a:t>
            </a:r>
            <a:r>
              <a:rPr lang="ar-IQ" sz="3200" b="1" dirty="0" smtClean="0">
                <a:latin typeface="Constantia"/>
                <a:ea typeface="Constantia"/>
                <a:cs typeface="Constantia"/>
                <a:sym typeface="Constantia"/>
              </a:rPr>
              <a:t>قسم  التاريخ</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محاضرات تاريخ الدولة العربية الإسلامية</a:t>
            </a:r>
          </a:p>
          <a:p>
            <a:pPr lvl="0" algn="ctr" rtl="1">
              <a:spcBef>
                <a:spcPts val="640"/>
              </a:spcBef>
              <a:buSzPts val="3200"/>
            </a:pPr>
            <a:r>
              <a:rPr lang="ar-IQ" sz="3200" b="1" dirty="0" smtClean="0"/>
              <a:t>عصر الخلافة الراشدة (11 هـ - 40 هـ)</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مدرس </a:t>
            </a:r>
            <a:r>
              <a:rPr lang="ar-IQ" sz="3200" b="1" smtClean="0">
                <a:latin typeface="Constantia"/>
                <a:ea typeface="Constantia"/>
                <a:cs typeface="Constantia"/>
                <a:sym typeface="Constantia"/>
              </a:rPr>
              <a:t>المادة </a:t>
            </a:r>
            <a:r>
              <a:rPr lang="ar-IQ" sz="3200" b="1" smtClean="0">
                <a:latin typeface="Constantia"/>
                <a:ea typeface="Constantia"/>
                <a:cs typeface="Constantia"/>
                <a:sym typeface="Constantia"/>
              </a:rPr>
              <a:t>:أ. </a:t>
            </a:r>
            <a:r>
              <a:rPr lang="ar-IQ" sz="3200" b="1" dirty="0" err="1" smtClean="0">
                <a:latin typeface="Constantia"/>
                <a:ea typeface="Constantia"/>
                <a:cs typeface="Constantia"/>
                <a:sym typeface="Constantia"/>
              </a:rPr>
              <a:t>م</a:t>
            </a:r>
            <a:r>
              <a:rPr lang="ar-IQ" sz="3200" b="1" dirty="0" smtClean="0">
                <a:latin typeface="Constantia"/>
                <a:ea typeface="Constantia"/>
                <a:cs typeface="Constantia"/>
                <a:sym typeface="Constantia"/>
              </a:rPr>
              <a:t>. مالك مهدي </a:t>
            </a:r>
            <a:r>
              <a:rPr lang="ar-IQ" sz="3200" b="1" dirty="0" err="1" smtClean="0">
                <a:latin typeface="Constantia"/>
                <a:ea typeface="Constantia"/>
                <a:cs typeface="Constantia"/>
                <a:sym typeface="Constantia"/>
              </a:rPr>
              <a:t>حايف</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 </a:t>
            </a:r>
            <a:endParaRPr lang="ar-IQ" sz="3200" dirty="0"/>
          </a:p>
        </p:txBody>
      </p:sp>
      <p:pic>
        <p:nvPicPr>
          <p:cNvPr id="285" name="Google Shape;285;p36"/>
          <p:cNvPicPr preferRelativeResize="0"/>
          <p:nvPr/>
        </p:nvPicPr>
        <p:blipFill rotWithShape="1">
          <a:blip r:embed="rId4">
            <a:alphaModFix/>
          </a:blip>
          <a:srcRect/>
          <a:stretch/>
        </p:blipFill>
        <p:spPr>
          <a:xfrm>
            <a:off x="7340600" y="119062"/>
            <a:ext cx="1584325" cy="1584325"/>
          </a:xfrm>
          <a:prstGeom prst="rect">
            <a:avLst/>
          </a:prstGeom>
          <a:noFill/>
          <a:ln>
            <a:noFill/>
          </a:ln>
        </p:spPr>
      </p:pic>
      <p:pic>
        <p:nvPicPr>
          <p:cNvPr id="286" name="Google Shape;286;p36"/>
          <p:cNvPicPr preferRelativeResize="0"/>
          <p:nvPr/>
        </p:nvPicPr>
        <p:blipFill rotWithShape="1">
          <a:blip r:embed="rId5">
            <a:alphaModFix/>
          </a:blip>
          <a:srcRect/>
          <a:stretch/>
        </p:blipFill>
        <p:spPr>
          <a:xfrm>
            <a:off x="107950" y="119062"/>
            <a:ext cx="1804987" cy="17986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972456"/>
          </a:xfrm>
        </p:spPr>
        <p:txBody>
          <a:bodyPr/>
          <a:lstStyle/>
          <a:p>
            <a:pPr algn="ctr"/>
            <a:r>
              <a:rPr lang="en-US" sz="3600" dirty="0" smtClean="0"/>
              <a:t/>
            </a:r>
            <a:br>
              <a:rPr lang="en-US" sz="3600" dirty="0" smtClean="0"/>
            </a:br>
            <a:r>
              <a:rPr lang="ar-IQ" sz="3600" b="1" dirty="0" smtClean="0"/>
              <a:t> أهم الانجازات الإدارية للخليفة عمر بن الخطاب  </a:t>
            </a:r>
            <a:r>
              <a:rPr lang="en-US" sz="3600" b="1" dirty="0" smtClean="0">
                <a:sym typeface="AGA Arabesque"/>
              </a:rPr>
              <a:t></a:t>
            </a:r>
            <a:r>
              <a:rPr lang="ar-IQ" sz="3600" b="1" dirty="0" smtClean="0"/>
              <a:t>:</a:t>
            </a:r>
            <a:endParaRPr lang="ar-IQ" sz="3600" dirty="0"/>
          </a:p>
        </p:txBody>
      </p:sp>
      <p:sp>
        <p:nvSpPr>
          <p:cNvPr id="3" name="عنصر نائب للنص 2"/>
          <p:cNvSpPr>
            <a:spLocks noGrp="1"/>
          </p:cNvSpPr>
          <p:nvPr>
            <p:ph type="body" idx="1"/>
          </p:nvPr>
        </p:nvSpPr>
        <p:spPr>
          <a:xfrm>
            <a:off x="0" y="957943"/>
            <a:ext cx="9144000" cy="5900057"/>
          </a:xfrm>
        </p:spPr>
        <p:txBody>
          <a:bodyPr/>
          <a:lstStyle/>
          <a:p>
            <a:pPr algn="just">
              <a:buNone/>
            </a:pPr>
            <a:r>
              <a:rPr lang="ar-IQ" sz="2800" b="1" dirty="0" smtClean="0"/>
              <a:t>6- تنظيم القضاء: </a:t>
            </a:r>
            <a:r>
              <a:rPr lang="ar-IQ" sz="2800" dirty="0" smtClean="0"/>
              <a:t>كان القضاء في عصر الرسول </a:t>
            </a:r>
            <a:r>
              <a:rPr lang="en-US" sz="2800" dirty="0" smtClean="0">
                <a:sym typeface="AGA Arabesque"/>
              </a:rPr>
              <a:t></a:t>
            </a:r>
            <a:r>
              <a:rPr lang="en-US" sz="2800" dirty="0" smtClean="0"/>
              <a:t>)</a:t>
            </a:r>
            <a:r>
              <a:rPr lang="ar-IQ" sz="2800" dirty="0" smtClean="0"/>
              <a:t>) منوطاً بشخصهُ, وبعد تولي عمر بن الخطاب </a:t>
            </a:r>
            <a:r>
              <a:rPr lang="en-US" sz="2800" dirty="0" smtClean="0">
                <a:sym typeface="AGA Arabesque"/>
              </a:rPr>
              <a:t></a:t>
            </a:r>
            <a:r>
              <a:rPr lang="ar-IQ" sz="2800" dirty="0" smtClean="0"/>
              <a:t> الخلافة دعت حاجة الدولة إلى وجود نظام تشريعي يأخذ على عاتقه القضاء بين الناس في مختلف الأمصار, فكان عمر بن الخطاب </a:t>
            </a:r>
            <a:r>
              <a:rPr lang="en-US" sz="2800" dirty="0" smtClean="0">
                <a:sym typeface="AGA Arabesque"/>
              </a:rPr>
              <a:t></a:t>
            </a:r>
            <a:r>
              <a:rPr lang="en-US" sz="2800" dirty="0" smtClean="0"/>
              <a:t> </a:t>
            </a:r>
            <a:r>
              <a:rPr lang="ar-IQ" sz="2800" dirty="0" smtClean="0"/>
              <a:t> أول من استقضى القضاة وفرض لهم الأرزاق وقد جعل القضاء مستقلاً عن سلطة الوالي, وكانَ كتابهُ إلى أبي موسى الأشعري </a:t>
            </a:r>
            <a:r>
              <a:rPr lang="en-US" sz="2800" dirty="0" smtClean="0">
                <a:sym typeface="AGA Arabesque"/>
              </a:rPr>
              <a:t></a:t>
            </a:r>
            <a:r>
              <a:rPr lang="ar-IQ" sz="2800" dirty="0" smtClean="0"/>
              <a:t> دستوراً للقضاة يسيرون عليه في الإحكام</a:t>
            </a:r>
            <a:r>
              <a:rPr lang="ar-IQ" sz="2400" dirty="0" smtClean="0"/>
              <a:t>. </a:t>
            </a:r>
            <a:endParaRPr lang="en-US" sz="2400" dirty="0" smtClean="0"/>
          </a:p>
          <a:p>
            <a:pPr algn="just">
              <a:buNone/>
            </a:pPr>
            <a:r>
              <a:rPr lang="ar-IQ" sz="2800" b="1" dirty="0" smtClean="0"/>
              <a:t>7- التقويم الهجري : </a:t>
            </a:r>
            <a:r>
              <a:rPr lang="ar-IQ" sz="2800" dirty="0" smtClean="0"/>
              <a:t>اجمع المسلمون على اتخاذ هجرة الرسول</a:t>
            </a:r>
            <a:r>
              <a:rPr lang="en-US" sz="2800" dirty="0" smtClean="0">
                <a:sym typeface="AGA Arabesque"/>
              </a:rPr>
              <a:t></a:t>
            </a:r>
            <a:r>
              <a:rPr lang="en-US" sz="2800" dirty="0" smtClean="0"/>
              <a:t>)</a:t>
            </a:r>
            <a:r>
              <a:rPr lang="ar-IQ" sz="2800" dirty="0" smtClean="0"/>
              <a:t>) إلى المدينة بداية التقويم الهجري عند المسلمين (1هـ/622م), كما اتخذوا السنة القمرية أساسا له, وقد اختار المسلمون شهر محرم بداية للسنة الهجرية على الرغم من إن الهجرة كانت في ربيع الأول, وذلك لان شهر محرم أول الشهور في العدة ومنصرف الناس من الحج.</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نهاية المحاضرة</a:t>
            </a:r>
            <a:endParaRPr lang="ar-IQ" dirty="0"/>
          </a:p>
        </p:txBody>
      </p:sp>
      <p:sp>
        <p:nvSpPr>
          <p:cNvPr id="3" name="عنصر نائب للنص 2"/>
          <p:cNvSpPr>
            <a:spLocks noGrp="1"/>
          </p:cNvSpPr>
          <p:nvPr>
            <p:ph type="body" idx="1"/>
          </p:nvPr>
        </p:nvSpPr>
        <p:spPr/>
        <p:txBody>
          <a:bodyPr/>
          <a:lstStyle/>
          <a:p>
            <a:pPr algn="ctr">
              <a:buNone/>
            </a:pPr>
            <a:r>
              <a:rPr lang="ar-IQ" sz="3600" dirty="0" smtClean="0"/>
              <a:t>   </a:t>
            </a:r>
          </a:p>
          <a:p>
            <a:pPr algn="ctr">
              <a:buNone/>
            </a:pPr>
            <a:r>
              <a:rPr lang="ar-IQ" sz="3600" dirty="0" smtClean="0"/>
              <a:t>   </a:t>
            </a:r>
            <a:r>
              <a:rPr lang="ar-IQ" sz="4000" dirty="0" smtClean="0"/>
              <a:t>شكرا لحسن متابعتكم واستماعكم</a:t>
            </a:r>
          </a:p>
          <a:p>
            <a:pPr algn="ctr">
              <a:buNone/>
            </a:pPr>
            <a:r>
              <a:rPr lang="ar-IQ" sz="4000" dirty="0" smtClean="0"/>
              <a:t/>
            </a:r>
            <a:br>
              <a:rPr lang="ar-IQ" sz="4000" dirty="0" smtClean="0"/>
            </a:br>
            <a:r>
              <a:rPr lang="ar-IQ" sz="4000" dirty="0" smtClean="0"/>
              <a:t>أستاذ المادة: </a:t>
            </a:r>
            <a:r>
              <a:rPr lang="ar-IQ" sz="4000" dirty="0" err="1" smtClean="0"/>
              <a:t>م</a:t>
            </a:r>
            <a:r>
              <a:rPr lang="ar-IQ" sz="4000" dirty="0" smtClean="0"/>
              <a:t>.مالك مهدي </a:t>
            </a:r>
            <a:r>
              <a:rPr lang="ar-IQ" sz="4000" dirty="0" err="1" smtClean="0"/>
              <a:t>حايف</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7"/>
          <p:cNvSpPr txBox="1">
            <a:spLocks noGrp="1"/>
          </p:cNvSpPr>
          <p:nvPr>
            <p:ph type="title"/>
          </p:nvPr>
        </p:nvSpPr>
        <p:spPr>
          <a:xfrm>
            <a:off x="0" y="1"/>
            <a:ext cx="9144000" cy="1167617"/>
          </a:xfrm>
          <a:prstGeom prst="rect">
            <a:avLst/>
          </a:prstGeom>
          <a:noFill/>
          <a:ln>
            <a:noFill/>
          </a:ln>
        </p:spPr>
        <p:txBody>
          <a:bodyPr spcFirstLastPara="1" wrap="square" lIns="0" tIns="45700" rIns="0" bIns="0" anchor="b" anchorCtr="0">
            <a:noAutofit/>
          </a:bodyPr>
          <a:lstStyle/>
          <a:p>
            <a:pPr algn="ctr"/>
            <a:r>
              <a:rPr lang="ar-IQ" sz="4000" b="1" dirty="0" smtClean="0"/>
              <a:t/>
            </a:r>
            <a:br>
              <a:rPr lang="ar-IQ" sz="4000" b="1" dirty="0" smtClean="0"/>
            </a:br>
            <a:r>
              <a:rPr lang="ar-IQ" sz="4000" b="1" dirty="0" smtClean="0"/>
              <a:t/>
            </a:r>
            <a:br>
              <a:rPr lang="ar-IQ" sz="4000" b="1" dirty="0" smtClean="0"/>
            </a:br>
            <a:r>
              <a:rPr lang="ar-IQ" sz="4000" b="1" dirty="0" smtClean="0"/>
              <a:t/>
            </a:r>
            <a:br>
              <a:rPr lang="ar-IQ" sz="4000" b="1" dirty="0" smtClean="0"/>
            </a:br>
            <a:r>
              <a:rPr lang="ar-IQ" sz="4000" dirty="0" smtClean="0"/>
              <a:t/>
            </a:r>
            <a:br>
              <a:rPr lang="ar-IQ" sz="4000" dirty="0" smtClean="0"/>
            </a:br>
            <a:r>
              <a:rPr lang="ar-IQ" sz="4000" b="1" dirty="0" smtClean="0"/>
              <a:t> خلافة عمر بن الخطاب</a:t>
            </a:r>
            <a:r>
              <a:rPr lang="en-US" sz="4000" b="1" dirty="0" smtClean="0">
                <a:sym typeface="AGA Arabesque"/>
              </a:rPr>
              <a:t></a:t>
            </a:r>
            <a:r>
              <a:rPr lang="ar-IQ" sz="4000" b="1" dirty="0" smtClean="0"/>
              <a:t>13هـ-23هـ:</a:t>
            </a:r>
            <a:endParaRPr lang="en-US" sz="4000" dirty="0" smtClean="0"/>
          </a:p>
        </p:txBody>
      </p:sp>
      <p:sp>
        <p:nvSpPr>
          <p:cNvPr id="292" name="Google Shape;292;p37"/>
          <p:cNvSpPr txBox="1">
            <a:spLocks noGrp="1"/>
          </p:cNvSpPr>
          <p:nvPr>
            <p:ph type="body" idx="1"/>
          </p:nvPr>
        </p:nvSpPr>
        <p:spPr>
          <a:xfrm>
            <a:off x="0" y="1195754"/>
            <a:ext cx="9144000" cy="5662246"/>
          </a:xfrm>
          <a:prstGeom prst="rect">
            <a:avLst/>
          </a:prstGeom>
          <a:noFill/>
          <a:ln>
            <a:noFill/>
          </a:ln>
        </p:spPr>
        <p:txBody>
          <a:bodyPr spcFirstLastPara="1" wrap="square" lIns="91425" tIns="45700" rIns="91425" bIns="45700" anchor="t" anchorCtr="0">
            <a:noAutofit/>
          </a:bodyPr>
          <a:lstStyle/>
          <a:p>
            <a:pPr>
              <a:buNone/>
            </a:pPr>
            <a:r>
              <a:rPr lang="ar-IQ" sz="2400" b="1" dirty="0" smtClean="0"/>
              <a:t>أولاً: توليته الخلافة :</a:t>
            </a:r>
            <a:endParaRPr lang="en-US" sz="2400" dirty="0" smtClean="0">
              <a:cs typeface="Tahoma" pitchFamily="34" charset="0"/>
            </a:endParaRPr>
          </a:p>
          <a:p>
            <a:pPr algn="just">
              <a:buNone/>
            </a:pPr>
            <a:r>
              <a:rPr lang="ar-IQ" sz="2400" dirty="0" smtClean="0"/>
              <a:t>تولى عمر بن الخطاب الخلافة في نفس اليوم الذي توفى فيه أبو بكر الصديق </a:t>
            </a:r>
            <a:r>
              <a:rPr lang="en-US" sz="2400" dirty="0" smtClean="0">
                <a:cs typeface="Tahoma" pitchFamily="34" charset="0"/>
                <a:sym typeface="AGA Arabesque" pitchFamily="2" charset="2"/>
              </a:rPr>
              <a:t></a:t>
            </a:r>
            <a:r>
              <a:rPr lang="ar-IQ" sz="2400" dirty="0" smtClean="0"/>
              <a:t>وكان ذلك في 22من شهر جمادي الآخرة سنة 13هـ/22اب 634م, وقد أشارت المصادر إلى أن الخليفة عمر بن الخطاب</a:t>
            </a:r>
            <a:r>
              <a:rPr lang="en-US" sz="2400" dirty="0" smtClean="0">
                <a:cs typeface="Tahoma" pitchFamily="34" charset="0"/>
                <a:sym typeface="AGA Arabesque" pitchFamily="2" charset="2"/>
              </a:rPr>
              <a:t></a:t>
            </a:r>
            <a:r>
              <a:rPr lang="ar-IQ" sz="2400" dirty="0" smtClean="0"/>
              <a:t> قام بالناس خطيباً بعد إن تم دفن أبو بكر الصديق</a:t>
            </a:r>
            <a:r>
              <a:rPr lang="en-US" sz="2400" dirty="0" smtClean="0">
                <a:cs typeface="Tahoma" pitchFamily="34" charset="0"/>
                <a:sym typeface="AGA Arabesque" pitchFamily="2" charset="2"/>
              </a:rPr>
              <a:t></a:t>
            </a:r>
            <a:r>
              <a:rPr lang="ar-IQ" sz="2400" dirty="0" smtClean="0"/>
              <a:t> بقوله:" بعد أن حمد الله واثنا عليه : أما بعد فقد ابتليت بكم وابتليتكم </a:t>
            </a:r>
            <a:r>
              <a:rPr lang="ar-IQ" sz="2400" dirty="0" err="1" smtClean="0"/>
              <a:t>بي</a:t>
            </a:r>
            <a:r>
              <a:rPr lang="ar-IQ" sz="2400" dirty="0" smtClean="0"/>
              <a:t>, وخلفت فيكم بعد صاحبي, فمن كان بحضرتنا </a:t>
            </a:r>
            <a:r>
              <a:rPr lang="ar-IQ" sz="2400" dirty="0" err="1" smtClean="0"/>
              <a:t>باشرناه</a:t>
            </a:r>
            <a:r>
              <a:rPr lang="ar-IQ" sz="2400" dirty="0" smtClean="0"/>
              <a:t> بأنفسنا, ومهما غاب عنا ولينا أهل القوة والأمانة, فمن يحسن نزده حسناً, ومن يسئ نعاقبه ويغفر الله لنا ولكم”</a:t>
            </a:r>
            <a:r>
              <a:rPr lang="ar-IQ" sz="2400" dirty="0" smtClean="0">
                <a:cs typeface="Tahoma" pitchFamily="34" charset="0"/>
              </a:rPr>
              <a:t> </a:t>
            </a:r>
            <a:r>
              <a:rPr lang="ar-IQ" sz="2400" dirty="0" smtClean="0"/>
              <a:t>وبذلك يكون الخليفة عمر بن الخطاب قد حدد المعلم الأساس لمنهجه في الحكم بكلمات قليلة وحاسمة , وهي تنطوي على المبادئ الآتية :</a:t>
            </a:r>
            <a:endParaRPr lang="en-US" sz="2000" dirty="0" smtClean="0">
              <a:cs typeface="Tahoma" pitchFamily="34" charset="0"/>
            </a:endParaRPr>
          </a:p>
          <a:p>
            <a:pPr algn="just">
              <a:buNone/>
            </a:pPr>
            <a:r>
              <a:rPr lang="ar-IQ" sz="2000" dirty="0" smtClean="0"/>
              <a:t>1- أن مسؤولية الحكم في الدولة (الخلافة) هي ابتلاء واختبار للحاكم والمحكومين, فعلى الحاكم أن يقوم بواجباته بقوة وأمانة, وعلى المحكومين أن يؤذوا ما عليهم من واجبات :فمن يحسن نزده حسناً,ومن يسئ نعاقبه"</a:t>
            </a:r>
            <a:endParaRPr lang="en-US" sz="2000" dirty="0" smtClean="0">
              <a:cs typeface="Tahoma" pitchFamily="34" charset="0"/>
            </a:endParaRPr>
          </a:p>
          <a:p>
            <a:pPr algn="just">
              <a:buNone/>
            </a:pPr>
            <a:r>
              <a:rPr lang="ar-IQ" sz="2000" dirty="0" smtClean="0"/>
              <a:t>2- أن خلافة عمر بن الخطاب هي امتداد لعهد الرسول</a:t>
            </a:r>
            <a:r>
              <a:rPr lang="en-US" sz="2000" dirty="0" smtClean="0">
                <a:cs typeface="Tahoma" pitchFamily="34" charset="0"/>
                <a:sym typeface="AGA Arabesque" pitchFamily="2" charset="2"/>
              </a:rPr>
              <a:t></a:t>
            </a:r>
            <a:r>
              <a:rPr lang="ar-IQ" sz="2000" dirty="0" smtClean="0"/>
              <a:t> في الحكم وعهد خليفته أبو بكر الصديق, ومن ثم فهو ملتزم بالأسس والمبادئ التي قام عليها الحكم في عهديهما.</a:t>
            </a:r>
            <a:endParaRPr lang="en-US" sz="2000" dirty="0" smtClean="0">
              <a:cs typeface="Tahoma" pitchFamily="34" charset="0"/>
            </a:endParaRPr>
          </a:p>
          <a:p>
            <a:pPr algn="just">
              <a:buNone/>
            </a:pPr>
            <a:r>
              <a:rPr lang="ar-IQ" sz="2000" dirty="0" smtClean="0"/>
              <a:t>3- يتحمل الخليفة مسؤولية حكم وإدارة من يعيشون في حضرته من الناس بصورة مباشرة , أما الذين يعيشون بعيداً عنه في المدن والأمصار فأنه </a:t>
            </a:r>
            <a:r>
              <a:rPr lang="ar-IQ" sz="2000" dirty="0" err="1" smtClean="0"/>
              <a:t>مسؤول</a:t>
            </a:r>
            <a:r>
              <a:rPr lang="ar-IQ" sz="2000" dirty="0" smtClean="0"/>
              <a:t> عن تعيين ولاة قادرين على أدارة شؤونهم بنفس الطريقة من أهل القوة والأمانة.</a:t>
            </a:r>
            <a:endParaRPr lang="en-US" sz="2000" dirty="0" smtClean="0">
              <a:cs typeface="Tahoma" pitchFamily="34" charset="0"/>
            </a:endParaRPr>
          </a:p>
          <a:p>
            <a:pPr algn="just">
              <a:buNone/>
            </a:pPr>
            <a:r>
              <a:rPr lang="ar-IQ" sz="2000" dirty="0" smtClean="0"/>
              <a:t>4- أن الخليفة ليس معصوماً من الخطأ والزلل شأنه شأن بقية الناس لذا فأنه يرجوا من الله أن يغفر له . </a:t>
            </a:r>
            <a:endParaRPr lang="en-US" sz="2000" dirty="0" smtClean="0"/>
          </a:p>
          <a:p>
            <a:pPr algn="just">
              <a:buNone/>
            </a:pPr>
            <a:endParaRPr lang="en-US" sz="2000" dirty="0" smtClean="0"/>
          </a:p>
          <a:p>
            <a:pPr>
              <a:buNone/>
            </a:pPr>
            <a:endParaRPr lang="ar-IQ" sz="2000" b="1" dirty="0" smtClean="0"/>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8"/>
          <p:cNvSpPr txBox="1">
            <a:spLocks noGrp="1"/>
          </p:cNvSpPr>
          <p:nvPr>
            <p:ph type="title"/>
          </p:nvPr>
        </p:nvSpPr>
        <p:spPr>
          <a:xfrm>
            <a:off x="0" y="0"/>
            <a:ext cx="9144000" cy="1125415"/>
          </a:xfrm>
          <a:prstGeom prst="rect">
            <a:avLst/>
          </a:prstGeom>
          <a:noFill/>
          <a:ln>
            <a:noFill/>
          </a:ln>
        </p:spPr>
        <p:txBody>
          <a:bodyPr spcFirstLastPara="1" wrap="square" lIns="0" tIns="45700" rIns="0" bIns="0" anchor="b" anchorCtr="0">
            <a:noAutofit/>
          </a:bodyPr>
          <a:lstStyle/>
          <a:p>
            <a:pPr algn="ctr"/>
            <a:r>
              <a:rPr lang="ar-IQ" sz="3600" b="1" dirty="0" smtClean="0"/>
              <a:t>ثانياً:</a:t>
            </a:r>
            <a:r>
              <a:rPr lang="ar-IQ" sz="3600" dirty="0" smtClean="0"/>
              <a:t> </a:t>
            </a:r>
            <a:r>
              <a:rPr lang="ar-IQ" sz="3600" b="1" dirty="0" smtClean="0"/>
              <a:t>أعمال الخليفة عمر بن الخطاب</a:t>
            </a:r>
            <a:r>
              <a:rPr lang="en-US" sz="3600" b="1" dirty="0" smtClean="0">
                <a:sym typeface="AGA Arabesque"/>
              </a:rPr>
              <a:t></a:t>
            </a:r>
            <a:r>
              <a:rPr lang="ar-IQ" sz="3600" dirty="0" smtClean="0"/>
              <a:t>:</a:t>
            </a:r>
            <a:endParaRPr lang="en-US" sz="3600" dirty="0"/>
          </a:p>
        </p:txBody>
      </p:sp>
      <p:sp>
        <p:nvSpPr>
          <p:cNvPr id="298" name="Google Shape;298;p38"/>
          <p:cNvSpPr txBox="1">
            <a:spLocks noGrp="1"/>
          </p:cNvSpPr>
          <p:nvPr>
            <p:ph type="body" idx="1"/>
          </p:nvPr>
        </p:nvSpPr>
        <p:spPr>
          <a:xfrm>
            <a:off x="0" y="1139483"/>
            <a:ext cx="9144000" cy="5718517"/>
          </a:xfrm>
          <a:prstGeom prst="rect">
            <a:avLst/>
          </a:prstGeom>
          <a:noFill/>
          <a:ln>
            <a:noFill/>
          </a:ln>
        </p:spPr>
        <p:txBody>
          <a:bodyPr spcFirstLastPara="1" wrap="square" lIns="91425" tIns="45700" rIns="91425" bIns="45700" anchor="t" anchorCtr="0">
            <a:noAutofit/>
          </a:bodyPr>
          <a:lstStyle/>
          <a:p>
            <a:pPr algn="just">
              <a:buNone/>
            </a:pPr>
            <a:r>
              <a:rPr lang="ar-IQ" sz="2800" dirty="0" smtClean="0"/>
              <a:t>حين تولى الخليفة الثاني عمر بن الخطاب </a:t>
            </a:r>
            <a:r>
              <a:rPr lang="en-US" sz="2800" b="1" dirty="0" smtClean="0">
                <a:sym typeface="AGA Arabesque"/>
              </a:rPr>
              <a:t></a:t>
            </a:r>
            <a:r>
              <a:rPr lang="ar-IQ" sz="2800" dirty="0" smtClean="0"/>
              <a:t> الخلافة من بعد وفاة الخليفة أبو بكر الصديق</a:t>
            </a:r>
            <a:r>
              <a:rPr lang="en-US" sz="2800" b="1" dirty="0" smtClean="0">
                <a:sym typeface="AGA Arabesque"/>
              </a:rPr>
              <a:t></a:t>
            </a:r>
            <a:r>
              <a:rPr lang="en-US" sz="2800" b="1" dirty="0" smtClean="0"/>
              <a:t> </a:t>
            </a:r>
            <a:r>
              <a:rPr lang="ar-IQ" sz="2800" dirty="0" smtClean="0"/>
              <a:t> سنة 13هـ بادر إلى توجيه الجيوش إلى العراق ولعل من اكبر المواجهات التي حدثت بين العرب المسلمين وبين الفرس كانت (معركة القادسية) التي كانت بقيادة الصحابي سعد بن أبي وقاص</a:t>
            </a:r>
            <a:r>
              <a:rPr lang="en-US" sz="2800" dirty="0" smtClean="0"/>
              <a:t> </a:t>
            </a:r>
            <a:r>
              <a:rPr lang="en-US" sz="2800" b="1" dirty="0" smtClean="0">
                <a:sym typeface="AGA Arabesque"/>
              </a:rPr>
              <a:t></a:t>
            </a:r>
            <a:r>
              <a:rPr lang="en-US" sz="2800" dirty="0" smtClean="0"/>
              <a:t> </a:t>
            </a:r>
            <a:r>
              <a:rPr lang="ar-IQ" sz="2800" dirty="0" smtClean="0"/>
              <a:t>وجيوش الفرس بقيادة القائد </a:t>
            </a:r>
            <a:r>
              <a:rPr lang="ar-IQ" sz="2800" dirty="0" err="1" smtClean="0"/>
              <a:t>رستم</a:t>
            </a:r>
            <a:r>
              <a:rPr lang="ar-IQ" sz="2800" dirty="0" smtClean="0"/>
              <a:t> والتي انتهت بانتصار المسلمين على الفرس في أواخر سنة 15هـ, وتتبعت قوات المسلمين تلك القوات إلى مدينة </a:t>
            </a:r>
            <a:r>
              <a:rPr lang="ar-IQ" sz="2800" dirty="0" err="1" smtClean="0"/>
              <a:t>طيسفون</a:t>
            </a:r>
            <a:r>
              <a:rPr lang="ar-IQ" sz="2800" dirty="0" smtClean="0"/>
              <a:t>(المدائن) عاصمة الدولة </a:t>
            </a:r>
            <a:r>
              <a:rPr lang="ar-IQ" sz="2800" dirty="0" err="1" smtClean="0"/>
              <a:t>الساسانية</a:t>
            </a:r>
            <a:r>
              <a:rPr lang="ar-IQ" sz="2800" dirty="0" smtClean="0"/>
              <a:t>, ثم تتبعتها متجهة إلى مدينة (</a:t>
            </a:r>
            <a:r>
              <a:rPr lang="ar-IQ" sz="2800" dirty="0" err="1" smtClean="0"/>
              <a:t>جلولاء</a:t>
            </a:r>
            <a:r>
              <a:rPr lang="ar-IQ" sz="2800" dirty="0" smtClean="0"/>
              <a:t>) في شهر صفر سنة 16هـ فتمكن القائد العربي جرير بن عبد الله </a:t>
            </a:r>
            <a:r>
              <a:rPr lang="ar-IQ" sz="2800" dirty="0" err="1" smtClean="0"/>
              <a:t>البجلي</a:t>
            </a:r>
            <a:r>
              <a:rPr lang="ar-IQ" sz="2800" dirty="0" smtClean="0"/>
              <a:t> </a:t>
            </a:r>
            <a:r>
              <a:rPr lang="en-US" sz="2800" b="1" dirty="0" smtClean="0">
                <a:sym typeface="AGA Arabesque"/>
              </a:rPr>
              <a:t></a:t>
            </a:r>
            <a:r>
              <a:rPr lang="ar-IQ" sz="2800" dirty="0" smtClean="0"/>
              <a:t> من الانتصار على الفرس في (معركة </a:t>
            </a:r>
            <a:r>
              <a:rPr lang="ar-IQ" sz="2800" dirty="0" err="1" smtClean="0"/>
              <a:t>جلولاء</a:t>
            </a:r>
            <a:r>
              <a:rPr lang="ar-IQ" sz="2800" dirty="0" smtClean="0"/>
              <a:t>), ثم تمكن القائد </a:t>
            </a:r>
            <a:r>
              <a:rPr lang="ar-IQ" sz="2800" dirty="0" err="1" smtClean="0"/>
              <a:t>النعمان</a:t>
            </a:r>
            <a:r>
              <a:rPr lang="ar-IQ" sz="2800" dirty="0" smtClean="0"/>
              <a:t> بن مقرن المزني من الانتصار عليهم أيضاً في (معركة نهاوند) التي سميت (بفتح الفتوح) التي أصبحت بلاد فارس مفتوحة أمام المسلمين بسبب سقوط دولتهم الفارسية, فأستكمل المسلمون فتح تلك البلاد حتى وصلوا إلى بلاد ما وراء النهر وبلاد السند.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9"/>
          <p:cNvSpPr txBox="1">
            <a:spLocks noGrp="1"/>
          </p:cNvSpPr>
          <p:nvPr>
            <p:ph type="title"/>
          </p:nvPr>
        </p:nvSpPr>
        <p:spPr>
          <a:xfrm>
            <a:off x="0" y="0"/>
            <a:ext cx="9144000" cy="1041009"/>
          </a:xfrm>
          <a:prstGeom prst="rect">
            <a:avLst/>
          </a:prstGeom>
          <a:noFill/>
          <a:ln>
            <a:noFill/>
          </a:ln>
        </p:spPr>
        <p:txBody>
          <a:bodyPr spcFirstLastPara="1" wrap="square" lIns="0" tIns="45700" rIns="0" bIns="0" anchor="b" anchorCtr="0">
            <a:noAutofit/>
          </a:bodyPr>
          <a:lstStyle/>
          <a:p>
            <a:pPr algn="ctr"/>
            <a:r>
              <a:rPr lang="ar-IQ" sz="3200" b="1" dirty="0" smtClean="0"/>
              <a:t>ثانياً:</a:t>
            </a:r>
            <a:r>
              <a:rPr lang="ar-IQ" sz="3200" dirty="0" smtClean="0"/>
              <a:t> </a:t>
            </a:r>
            <a:r>
              <a:rPr lang="ar-IQ" sz="3200" b="1" dirty="0" smtClean="0"/>
              <a:t>أعمال الخليفة عمر بن الخطاب</a:t>
            </a:r>
            <a:r>
              <a:rPr lang="en-US" sz="3200" b="1" dirty="0" smtClean="0">
                <a:sym typeface="AGA Arabesque"/>
              </a:rPr>
              <a:t></a:t>
            </a:r>
            <a:r>
              <a:rPr lang="ar-IQ" sz="3200" b="1" dirty="0" smtClean="0"/>
              <a:t>:</a:t>
            </a:r>
            <a:endParaRPr lang="en-US" sz="3200" dirty="0"/>
          </a:p>
        </p:txBody>
      </p:sp>
      <p:sp>
        <p:nvSpPr>
          <p:cNvPr id="304" name="Google Shape;304;p39"/>
          <p:cNvSpPr txBox="1">
            <a:spLocks noGrp="1"/>
          </p:cNvSpPr>
          <p:nvPr>
            <p:ph type="body" idx="1"/>
          </p:nvPr>
        </p:nvSpPr>
        <p:spPr>
          <a:xfrm>
            <a:off x="0" y="984738"/>
            <a:ext cx="9144000" cy="5873263"/>
          </a:xfrm>
          <a:prstGeom prst="rect">
            <a:avLst/>
          </a:prstGeom>
          <a:noFill/>
          <a:ln>
            <a:noFill/>
          </a:ln>
        </p:spPr>
        <p:txBody>
          <a:bodyPr spcFirstLastPara="1" wrap="square" lIns="91425" tIns="45700" rIns="91425" bIns="45700" anchor="t" anchorCtr="0">
            <a:noAutofit/>
          </a:bodyPr>
          <a:lstStyle/>
          <a:p>
            <a:pPr algn="just">
              <a:buNone/>
            </a:pPr>
            <a:r>
              <a:rPr lang="ar-IQ" sz="2400" dirty="0" smtClean="0"/>
              <a:t>أما فيما يخص الشام وفي عهد الخليفة أبي بكر الصديق</a:t>
            </a:r>
            <a:r>
              <a:rPr lang="en-US" sz="2400" b="1" dirty="0" smtClean="0">
                <a:sym typeface="AGA Arabesque"/>
              </a:rPr>
              <a:t></a:t>
            </a:r>
            <a:r>
              <a:rPr lang="ar-IQ" sz="2400" dirty="0" smtClean="0"/>
              <a:t> أي قبل وفاته حدث اللقاء الحاسم بين المسلمين وبين الروم في معركة (اليرموك) والتي تولى قيادة الجيش العربي الإسلامي فيها القائد خالد بن الوليد</a:t>
            </a:r>
            <a:r>
              <a:rPr lang="en-US" sz="2400" dirty="0" smtClean="0">
                <a:sym typeface="AGA Arabesque"/>
              </a:rPr>
              <a:t></a:t>
            </a:r>
            <a:r>
              <a:rPr lang="ar-IQ" sz="2400" dirty="0" smtClean="0"/>
              <a:t> فتمكنوا من هزيمة الروم والانتصار عليهم, والذي حدث في أثناء المعركة وصل خبر وفاة الخليفة أبو بكر الصديق</a:t>
            </a:r>
            <a:r>
              <a:rPr lang="en-US" sz="2400" b="1" dirty="0" smtClean="0">
                <a:sym typeface="AGA Arabesque"/>
              </a:rPr>
              <a:t></a:t>
            </a:r>
            <a:r>
              <a:rPr lang="ar-IQ" sz="2400" dirty="0" smtClean="0"/>
              <a:t> وتولي الخليفة عمر بن الخطاب </a:t>
            </a:r>
            <a:r>
              <a:rPr lang="ar-IQ" sz="2400" b="1" dirty="0" smtClean="0"/>
              <a:t> </a:t>
            </a:r>
            <a:r>
              <a:rPr lang="en-US" sz="2400" b="1" dirty="0" smtClean="0">
                <a:sym typeface="AGA Arabesque"/>
              </a:rPr>
              <a:t></a:t>
            </a:r>
            <a:r>
              <a:rPr lang="ar-IQ" sz="2400" dirty="0" smtClean="0"/>
              <a:t>الخلافة, وقد اخفي القائد خالد بن الوليد</a:t>
            </a:r>
            <a:r>
              <a:rPr lang="en-US" sz="2400" dirty="0" smtClean="0">
                <a:sym typeface="AGA Arabesque"/>
              </a:rPr>
              <a:t></a:t>
            </a:r>
            <a:r>
              <a:rPr lang="ar-IQ" sz="2400" dirty="0" smtClean="0"/>
              <a:t> خبر وفاة الخليفة أبو بكر الصديق</a:t>
            </a:r>
            <a:r>
              <a:rPr lang="en-US" sz="2400" b="1" dirty="0" smtClean="0">
                <a:sym typeface="AGA Arabesque"/>
              </a:rPr>
              <a:t></a:t>
            </a:r>
            <a:r>
              <a:rPr lang="ar-IQ" sz="2400" dirty="0" smtClean="0"/>
              <a:t> على الجند لكي لا يؤثر ذلك الخبر على معنويات الجند فتقل عزيمتهم عن القتال, وكان ذلك في أواسط سنة 13هـ,وبعدها تمكن المسلمين من تحرير مدينة دمشق في شهر محرم من سنة 14هـ, وبعد ذلك تمكن المسلمين من تحرير مدن الشام الواحدة بعد الأخرى, مثل </a:t>
            </a:r>
            <a:r>
              <a:rPr lang="ar-IQ" sz="2400" dirty="0" err="1" smtClean="0"/>
              <a:t>بيسان</a:t>
            </a:r>
            <a:r>
              <a:rPr lang="ar-IQ" sz="2400" dirty="0" smtClean="0"/>
              <a:t> وطبرية وحمص ومعرة </a:t>
            </a:r>
            <a:r>
              <a:rPr lang="ar-IQ" sz="2400" dirty="0" err="1" smtClean="0"/>
              <a:t>النعمان</a:t>
            </a:r>
            <a:r>
              <a:rPr lang="ar-IQ" sz="2400" dirty="0" smtClean="0"/>
              <a:t> </a:t>
            </a:r>
            <a:r>
              <a:rPr lang="ar-IQ" sz="2400" dirty="0" err="1" smtClean="0"/>
              <a:t>وقنسرين</a:t>
            </a:r>
            <a:r>
              <a:rPr lang="ar-IQ" sz="2400" dirty="0" smtClean="0"/>
              <a:t> وحلب, وزحف المسلمين بقيادة عمرو بن العاص نحو مدينة ( القدس) وتمت محاصرتها بما يقرب من أربعة أشهر ثم وصل القائد أبو عبيدة بن الجراح </a:t>
            </a:r>
            <a:r>
              <a:rPr lang="en-US" sz="2400" b="1" dirty="0" smtClean="0">
                <a:sym typeface="AGA Arabesque"/>
              </a:rPr>
              <a:t></a:t>
            </a:r>
            <a:r>
              <a:rPr lang="en-US" sz="2400" b="1" dirty="0" smtClean="0"/>
              <a:t> </a:t>
            </a:r>
            <a:r>
              <a:rPr lang="ar-IQ" sz="2400" dirty="0" smtClean="0"/>
              <a:t>على رأس قواته فشدد المسلمون الحصار عليها, فأشترط أهل القدس على المسلمين أن لا يسلموا المدينة ألا أن يحضر الخليفة عمر بن الخطاب </a:t>
            </a:r>
            <a:r>
              <a:rPr lang="ar-IQ" sz="2400" b="1" dirty="0" smtClean="0"/>
              <a:t> </a:t>
            </a:r>
            <a:r>
              <a:rPr lang="en-US" sz="2400" b="1" dirty="0" smtClean="0">
                <a:sym typeface="AGA Arabesque"/>
              </a:rPr>
              <a:t></a:t>
            </a:r>
            <a:r>
              <a:rPr lang="ar-IQ" sz="2400" dirty="0" smtClean="0"/>
              <a:t>بنفسه ليتسلم المدينة ويوقع شروط الصلح معهم, فحضر الخليفة عمر بن الخطاب </a:t>
            </a:r>
            <a:r>
              <a:rPr lang="ar-IQ" sz="2400" b="1" dirty="0" smtClean="0"/>
              <a:t> </a:t>
            </a:r>
            <a:r>
              <a:rPr lang="en-US" sz="2400" b="1" dirty="0" smtClean="0">
                <a:sym typeface="AGA Arabesque"/>
              </a:rPr>
              <a:t></a:t>
            </a:r>
            <a:r>
              <a:rPr lang="ar-IQ" sz="2400" dirty="0" smtClean="0"/>
              <a:t>إلى القدس في شهر ربيع الثاني سنة 16هـ, ومنح أهلها الأمان وأعطاهم عهداً باحترام كنائسهم وأباح لهم حرية الديانة مقابل دفعهم الجزية, وتم للمسلمين بعد ذلك تحرير باقي مدن وسواحل الشام من القوات الرومانية مثل صيدا </a:t>
            </a:r>
            <a:r>
              <a:rPr lang="ar-IQ" sz="2400" dirty="0" err="1" smtClean="0"/>
              <a:t>وجبيل</a:t>
            </a:r>
            <a:r>
              <a:rPr lang="ar-IQ" sz="2400" dirty="0" smtClean="0"/>
              <a:t> وبيروت وغيرها من المدن. </a:t>
            </a:r>
            <a:endParaRPr lang="en-US" sz="2400" dirty="0" smtClean="0"/>
          </a:p>
          <a:p>
            <a:pPr algn="just">
              <a:buNone/>
            </a:pPr>
            <a:endParaRPr lang="en-US" sz="2800" dirty="0" smtClean="0"/>
          </a:p>
          <a:p>
            <a:pPr marL="274320" marR="0" lvl="0" indent="-117475" algn="r" rtl="1">
              <a:spcBef>
                <a:spcPts val="0"/>
              </a:spcBef>
              <a:spcAft>
                <a:spcPts val="0"/>
              </a:spcAft>
              <a:buClr>
                <a:schemeClr val="accent3"/>
              </a:buClr>
              <a:buSzPts val="2470"/>
              <a:buFont typeface="Noto Sans Symbols"/>
              <a:buNone/>
            </a:pPr>
            <a:endParaRPr sz="2600" dirty="0">
              <a:solidFill>
                <a:schemeClr val="dk1"/>
              </a:solidFill>
              <a:latin typeface="Constantia"/>
              <a:ea typeface="Constantia"/>
              <a:cs typeface="Constantia"/>
              <a:sym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19200"/>
          </a:xfrm>
        </p:spPr>
        <p:txBody>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en-US" sz="3600" dirty="0" smtClean="0"/>
              <a:t/>
            </a:r>
            <a:br>
              <a:rPr lang="en-US" sz="3600" dirty="0" smtClean="0"/>
            </a:br>
            <a:r>
              <a:rPr lang="ar-IQ" sz="3600" b="1" dirty="0" smtClean="0"/>
              <a:t>ثانياً:</a:t>
            </a:r>
            <a:r>
              <a:rPr lang="ar-IQ" sz="3600" dirty="0" smtClean="0"/>
              <a:t> </a:t>
            </a:r>
            <a:r>
              <a:rPr lang="ar-IQ" sz="3600" b="1" dirty="0" smtClean="0"/>
              <a:t>أعمال الخليفة عمر بن الخطاب</a:t>
            </a:r>
            <a:r>
              <a:rPr lang="en-US" sz="3600" b="1" dirty="0" smtClean="0">
                <a:sym typeface="AGA Arabesque"/>
              </a:rPr>
              <a:t></a:t>
            </a:r>
            <a:r>
              <a:rPr lang="ar-IQ" sz="3600" dirty="0" smtClean="0"/>
              <a:t>:</a:t>
            </a:r>
            <a:endParaRPr lang="ar-IQ" sz="3600" dirty="0"/>
          </a:p>
        </p:txBody>
      </p:sp>
      <p:sp>
        <p:nvSpPr>
          <p:cNvPr id="3" name="عنصر نائب للنص 2"/>
          <p:cNvSpPr>
            <a:spLocks noGrp="1"/>
          </p:cNvSpPr>
          <p:nvPr>
            <p:ph type="body" idx="1"/>
          </p:nvPr>
        </p:nvSpPr>
        <p:spPr>
          <a:xfrm>
            <a:off x="0" y="1233715"/>
            <a:ext cx="9144000" cy="5624286"/>
          </a:xfrm>
        </p:spPr>
        <p:txBody>
          <a:bodyPr/>
          <a:lstStyle/>
          <a:p>
            <a:pPr algn="just">
              <a:buNone/>
            </a:pPr>
            <a:r>
              <a:rPr lang="ar-IQ" sz="2400" dirty="0" smtClean="0"/>
              <a:t>أما فيما يخص مصر فقد حرص المسلمين بعد استقرارهم في بلاد الشام على تأمين حدودهم الجنوبية والغربية فشرعوا بتحرير مصر من قبضة الرومان, نضراً لما تتمتع </a:t>
            </a:r>
            <a:r>
              <a:rPr lang="ar-IQ" sz="2400" dirty="0" err="1" smtClean="0"/>
              <a:t>به</a:t>
            </a:r>
            <a:r>
              <a:rPr lang="ar-IQ" sz="2400" dirty="0" smtClean="0"/>
              <a:t> من موقع جغرافي مهم, فضلاً عن كونها كانت تمثل البوابة الشمالية لقارة إفريقيا, كما أن تواجد الروم في مصر كان يشكل تهديداً خطيراً على امن واستقرار الدولة العربية الإسلامية في الشام  أو الحجاز, فقد انتهز القائد عمرو بن العاص فرصة وجود الخليفة عمر بن الخطاب </a:t>
            </a:r>
            <a:r>
              <a:rPr lang="ar-IQ" sz="2400" b="1" dirty="0" smtClean="0"/>
              <a:t> </a:t>
            </a:r>
            <a:r>
              <a:rPr lang="en-US" sz="2400" b="1" dirty="0" smtClean="0"/>
              <a:t> </a:t>
            </a:r>
            <a:r>
              <a:rPr lang="en-US" sz="2400" b="1" dirty="0" smtClean="0">
                <a:sym typeface="AGA Arabesque"/>
              </a:rPr>
              <a:t></a:t>
            </a:r>
            <a:r>
              <a:rPr lang="ar-IQ" sz="2400" dirty="0" smtClean="0"/>
              <a:t>حينها في الشام خلال سنة 17هـ فعرض عليه موضوع تحرير مصر من الروم وأهمية ذلك للمسلمين, </a:t>
            </a:r>
            <a:r>
              <a:rPr lang="ar-IQ" sz="2400" dirty="0" err="1" smtClean="0"/>
              <a:t>فأستحصل</a:t>
            </a:r>
            <a:r>
              <a:rPr lang="ar-IQ" sz="2400" dirty="0" smtClean="0"/>
              <a:t> موافقته على المسير نحو مصر على رأس جيش بلغ تعداده عدة ألاف, وكان أول موقع حرره عمرو بن العاص هو مدينة العريش, ثم واصل تقدمه نحو مصر, وكان في إثناء ذلك يواجه قوات الروم وحقق انتصارات عديدة عليها, ثم وصله المدد من الحجاز باثني عشر إلف مقاتل على رأسه عدد من الصحابة مثل الزبير بن العوام</a:t>
            </a:r>
            <a:r>
              <a:rPr lang="en-US" sz="2400" b="1" dirty="0" smtClean="0">
                <a:sym typeface="AGA Arabesque"/>
              </a:rPr>
              <a:t> </a:t>
            </a:r>
            <a:r>
              <a:rPr lang="ar-IQ" sz="2400" dirty="0" smtClean="0"/>
              <a:t>, والمقداد بن عمرو</a:t>
            </a:r>
            <a:r>
              <a:rPr lang="en-US" sz="2400" b="1" dirty="0" smtClean="0">
                <a:sym typeface="AGA Arabesque"/>
              </a:rPr>
              <a:t></a:t>
            </a:r>
            <a:r>
              <a:rPr lang="ar-IQ" sz="2400" dirty="0" smtClean="0"/>
              <a:t> وعبادة بن الصامت </a:t>
            </a:r>
            <a:r>
              <a:rPr lang="en-US" sz="2400" b="1" dirty="0" smtClean="0">
                <a:sym typeface="AGA Arabesque"/>
              </a:rPr>
              <a:t></a:t>
            </a:r>
            <a:r>
              <a:rPr lang="ar-IQ" sz="2400" dirty="0" smtClean="0"/>
              <a:t>, فتحصن الروم في حصن بابليون وشدد المسلمين عليهم الحصار حول الحصن حتى تمكنوا من اقتحامه عنوة بعد حصار دام سبعة أشهر, فكتب عمرو بن العاص كتاب الصلح بينهم الذي عرف </a:t>
            </a:r>
            <a:r>
              <a:rPr lang="ar-IQ" sz="2400" dirty="0" err="1" smtClean="0"/>
              <a:t>ب</a:t>
            </a:r>
            <a:r>
              <a:rPr lang="ar-IQ" sz="2400" dirty="0" smtClean="0"/>
              <a:t>( صلح بابليون) سنة 19هـ, الذي تضمن الاعتراف بحكم المسلمين ودفع الأقباط ( سكان مصر من النصارى) الجزية للمسلمين على أن يبقوا على دينهم.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88571"/>
          </a:xfrm>
        </p:spPr>
        <p:txBody>
          <a:bodyPr/>
          <a:lstStyle/>
          <a:p>
            <a:pPr algn="ctr"/>
            <a:r>
              <a:rPr lang="ar-IQ" sz="3600" b="1" dirty="0" smtClean="0"/>
              <a:t>ثانياً:</a:t>
            </a:r>
            <a:r>
              <a:rPr lang="ar-IQ" sz="3600" dirty="0" smtClean="0"/>
              <a:t> </a:t>
            </a:r>
            <a:r>
              <a:rPr lang="ar-IQ" sz="3600" b="1" dirty="0" smtClean="0"/>
              <a:t>أعمال الخليفة عمر بن الخطاب</a:t>
            </a:r>
            <a:r>
              <a:rPr lang="en-US" sz="3600" b="1" dirty="0" smtClean="0">
                <a:sym typeface="AGA Arabesque"/>
              </a:rPr>
              <a:t></a:t>
            </a:r>
            <a:r>
              <a:rPr lang="ar-IQ" sz="3600" b="1" dirty="0" smtClean="0"/>
              <a:t>:</a:t>
            </a:r>
            <a:endParaRPr lang="en-US" sz="3600" dirty="0"/>
          </a:p>
        </p:txBody>
      </p:sp>
      <p:sp>
        <p:nvSpPr>
          <p:cNvPr id="3" name="عنصر نائب للنص 2"/>
          <p:cNvSpPr>
            <a:spLocks noGrp="1"/>
          </p:cNvSpPr>
          <p:nvPr>
            <p:ph type="body" idx="1"/>
          </p:nvPr>
        </p:nvSpPr>
        <p:spPr>
          <a:xfrm>
            <a:off x="0" y="1103084"/>
            <a:ext cx="9144000" cy="5754915"/>
          </a:xfrm>
        </p:spPr>
        <p:txBody>
          <a:bodyPr/>
          <a:lstStyle/>
          <a:p>
            <a:pPr algn="just">
              <a:buNone/>
            </a:pPr>
            <a:r>
              <a:rPr lang="ar-IQ" sz="2800" dirty="0" smtClean="0"/>
              <a:t>ثم واصل المسلمين تقدمهم نحو الإسكندرية التي تجمع فيها الروم بعد هزيمتهم, وحاصرها المسلمون عدة أشهر إلى أن تمكنوا من دخولها في أوائل سنة 20هـ, ثم اتجه عمرو بن العاص بعد تحرير مصر إلى شمال إفريقيا من اجل القضاء على تجمعات وقواعد الروم فحرر مدينة برقة وطرابلس </a:t>
            </a:r>
            <a:r>
              <a:rPr lang="ar-IQ" sz="2800" dirty="0" err="1" smtClean="0"/>
              <a:t>وفزان</a:t>
            </a:r>
            <a:r>
              <a:rPr lang="ar-IQ" sz="2800" dirty="0" smtClean="0"/>
              <a:t> ومدناً أخرى, ثم عاد عمرو بن العاص إلى مصر تاركاً عقبة بن نافع </a:t>
            </a:r>
            <a:r>
              <a:rPr lang="ar-IQ" sz="2800" dirty="0" err="1" smtClean="0"/>
              <a:t>الفهري</a:t>
            </a:r>
            <a:r>
              <a:rPr lang="ar-IQ" sz="2800" dirty="0" smtClean="0"/>
              <a:t> </a:t>
            </a:r>
            <a:r>
              <a:rPr lang="ar-IQ" sz="2800" dirty="0" err="1" smtClean="0"/>
              <a:t>ببرقة</a:t>
            </a:r>
            <a:r>
              <a:rPr lang="ar-IQ" sz="2800" dirty="0" smtClean="0"/>
              <a:t> يدعو الناس إلى الإسلام وأصبحت برقة فيما بعد قاعدة لجيوش المسلمين للانطلاق لفتح إفريقيا. </a:t>
            </a:r>
          </a:p>
          <a:p>
            <a:pPr algn="just">
              <a:buNone/>
            </a:pPr>
            <a:endParaRPr lang="en-US" sz="2400" dirty="0" smtClean="0"/>
          </a:p>
          <a:p>
            <a:pPr algn="just">
              <a:buNone/>
            </a:pPr>
            <a:endParaRPr lang="en-US" sz="2400" dirty="0" smtClean="0"/>
          </a:p>
          <a:p>
            <a:pPr algn="just">
              <a:buNone/>
            </a:pPr>
            <a:endParaRPr lang="ar-IQ" sz="2400" dirty="0" smtClean="0"/>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0" y="1"/>
            <a:ext cx="9144000" cy="1195754"/>
          </a:xfrm>
          <a:prstGeom prst="rect">
            <a:avLst/>
          </a:prstGeom>
          <a:noFill/>
          <a:ln>
            <a:noFill/>
          </a:ln>
        </p:spPr>
        <p:txBody>
          <a:bodyPr spcFirstLastPara="1" wrap="square" lIns="0" tIns="45700" rIns="0" bIns="0" anchor="b" anchorCtr="0">
            <a:noAutofit/>
          </a:bodyPr>
          <a:lstStyle/>
          <a:p>
            <a:pPr algn="ctr" eaLnBrk="0" hangingPunct="0"/>
            <a:r>
              <a:rPr lang="ar-IQ" sz="3600" b="1" dirty="0" smtClean="0"/>
              <a:t>أهم الانجازات الإدارية للخليفة عمر بن الخطاب  </a:t>
            </a:r>
            <a:r>
              <a:rPr lang="en-US" sz="3600" b="1" dirty="0" smtClean="0">
                <a:sym typeface="AGA Arabesque"/>
              </a:rPr>
              <a:t></a:t>
            </a:r>
            <a:r>
              <a:rPr lang="ar-IQ" sz="3600" b="1" dirty="0" smtClean="0"/>
              <a:t>:</a:t>
            </a:r>
            <a:endParaRPr lang="ar-IQ" sz="3600" b="1" dirty="0">
              <a:latin typeface="Calibri" pitchFamily="34" charset="0"/>
              <a:cs typeface="Times New Roman" pitchFamily="18" charset="0"/>
              <a:sym typeface="AGA Arabesque" pitchFamily="2" charset="2"/>
            </a:endParaRPr>
          </a:p>
        </p:txBody>
      </p:sp>
      <p:sp>
        <p:nvSpPr>
          <p:cNvPr id="310" name="Google Shape;310;p40"/>
          <p:cNvSpPr txBox="1">
            <a:spLocks noGrp="1"/>
          </p:cNvSpPr>
          <p:nvPr>
            <p:ph type="body" idx="1"/>
          </p:nvPr>
        </p:nvSpPr>
        <p:spPr>
          <a:xfrm>
            <a:off x="0" y="1223889"/>
            <a:ext cx="9144000" cy="5634111"/>
          </a:xfrm>
          <a:prstGeom prst="rect">
            <a:avLst/>
          </a:prstGeom>
          <a:noFill/>
          <a:ln>
            <a:noFill/>
          </a:ln>
        </p:spPr>
        <p:txBody>
          <a:bodyPr spcFirstLastPara="1" wrap="square" lIns="91425" tIns="45700" rIns="91425" bIns="45700" anchor="t" anchorCtr="0">
            <a:noAutofit/>
          </a:bodyPr>
          <a:lstStyle/>
          <a:p>
            <a:pPr algn="just">
              <a:buNone/>
            </a:pPr>
            <a:r>
              <a:rPr lang="ar-IQ" sz="2800" b="1" dirty="0" smtClean="0"/>
              <a:t>1</a:t>
            </a:r>
            <a:r>
              <a:rPr lang="ar-IQ" sz="2400" b="1" dirty="0" smtClean="0"/>
              <a:t>- تمصير الأمصار: </a:t>
            </a:r>
            <a:r>
              <a:rPr lang="ar-IQ" sz="2400" dirty="0" smtClean="0"/>
              <a:t>حرص الخليفة على استقرار روح الجهاد والحماس لدى المقاتلين والحماس لدى المقاتلين العرب المسلمين, وحال دون اختلاطهم مع سكان البلاد المحررة والمفتوحة, فأمر أن تبنى لهم معسكرات خاصة منعزلة عن العمران حفاظا على أصولهم العربية, وقد أنشأت الأمصار في العراق ومصر, إما في الشام فلم تكن هناك حاجة لتأسيس الأمصار, فقد استغل العرب المسلمون الدور والمنشات التي رحل عنها الروم بعد تحرير الشام, ففي العراق أنشأت مدينة البصرة سنة 14هـ على يد القائد عتبة بن مروان </a:t>
            </a:r>
            <a:r>
              <a:rPr lang="en-US" sz="2400" dirty="0" smtClean="0">
                <a:sym typeface="AGA Arabesque"/>
              </a:rPr>
              <a:t></a:t>
            </a:r>
            <a:r>
              <a:rPr lang="ar-IQ" sz="2400" dirty="0" smtClean="0"/>
              <a:t> بأمر من الخليفة عمر بن الخطاب </a:t>
            </a:r>
            <a:r>
              <a:rPr lang="ar-IQ" sz="2400" b="1" dirty="0" smtClean="0"/>
              <a:t> </a:t>
            </a:r>
            <a:r>
              <a:rPr lang="en-US" sz="2400" dirty="0" smtClean="0">
                <a:sym typeface="AGA Arabesque"/>
              </a:rPr>
              <a:t></a:t>
            </a:r>
            <a:r>
              <a:rPr lang="ar-IQ" sz="2400" dirty="0" err="1" smtClean="0"/>
              <a:t>وبنى</a:t>
            </a:r>
            <a:r>
              <a:rPr lang="ar-IQ" sz="2400" dirty="0" smtClean="0"/>
              <a:t> </a:t>
            </a:r>
            <a:r>
              <a:rPr lang="ar-IQ" sz="2400" dirty="0" err="1" smtClean="0"/>
              <a:t>بها</a:t>
            </a:r>
            <a:r>
              <a:rPr lang="ar-IQ" sz="2400" dirty="0" smtClean="0"/>
              <a:t> مسجداً وداراً للإمارة, أما المدينة الثانية التي أنشأت في العراق فهي مدينة الكوفة التي اختطها القائد سعد بن أبي وقاص </a:t>
            </a:r>
            <a:r>
              <a:rPr lang="en-US" sz="2400" dirty="0" smtClean="0">
                <a:sym typeface="AGA Arabesque"/>
              </a:rPr>
              <a:t></a:t>
            </a:r>
            <a:r>
              <a:rPr lang="ar-IQ" sz="2400" dirty="0" smtClean="0"/>
              <a:t> بين الحيرة ونهر الفرات, </a:t>
            </a:r>
            <a:r>
              <a:rPr lang="ar-IQ" sz="2400" dirty="0" err="1" smtClean="0"/>
              <a:t>وبنى</a:t>
            </a:r>
            <a:r>
              <a:rPr lang="ar-IQ" sz="2400" dirty="0" smtClean="0"/>
              <a:t> </a:t>
            </a:r>
            <a:r>
              <a:rPr lang="ar-IQ" sz="2400" dirty="0" err="1" smtClean="0"/>
              <a:t>بها</a:t>
            </a:r>
            <a:r>
              <a:rPr lang="ar-IQ" sz="2400" dirty="0" smtClean="0"/>
              <a:t> مسجداً وداراً للإمارة وانزل القبائل منازلهم وذلك في سنة 17هـ, وفي مصر قام عمرو بن العاص</a:t>
            </a:r>
            <a:r>
              <a:rPr lang="en-US" sz="2400" dirty="0" smtClean="0">
                <a:sym typeface="AGA Arabesque"/>
              </a:rPr>
              <a:t></a:t>
            </a:r>
            <a:r>
              <a:rPr lang="ar-IQ" sz="2400" dirty="0" smtClean="0"/>
              <a:t> ببناء الفسطاط سنة 21هـ, </a:t>
            </a:r>
            <a:r>
              <a:rPr lang="ar-IQ" sz="2400" dirty="0" err="1" smtClean="0"/>
              <a:t>وبنى</a:t>
            </a:r>
            <a:r>
              <a:rPr lang="ar-IQ" sz="2400" dirty="0" smtClean="0"/>
              <a:t> </a:t>
            </a:r>
            <a:r>
              <a:rPr lang="ar-IQ" sz="2400" dirty="0" err="1" smtClean="0"/>
              <a:t>بها</a:t>
            </a:r>
            <a:r>
              <a:rPr lang="ar-IQ" sz="2400" dirty="0" smtClean="0"/>
              <a:t> جامعه المعروف </a:t>
            </a:r>
            <a:r>
              <a:rPr lang="ar-IQ" sz="2400" dirty="0" err="1" smtClean="0"/>
              <a:t>بأسمه</a:t>
            </a:r>
            <a:r>
              <a:rPr lang="ar-IQ" sz="2400" dirty="0" smtClean="0"/>
              <a:t>, ثم انزل الناس منازلهم.</a:t>
            </a: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686800" cy="838200"/>
          </a:xfrm>
        </p:spPr>
        <p:txBody>
          <a:bodyPr>
            <a:normAutofit fontScale="90000"/>
          </a:bodyPr>
          <a:lstStyle/>
          <a:p>
            <a:pPr algn="ctr" eaLnBrk="1" fontAlgn="auto" hangingPunct="1">
              <a:spcAft>
                <a:spcPts val="0"/>
              </a:spcAft>
              <a:defRPr/>
            </a:pPr>
            <a:r>
              <a:rPr lang="en-US" dirty="0" smtClean="0"/>
              <a:t/>
            </a:r>
            <a:br>
              <a:rPr lang="en-US" dirty="0" smtClean="0"/>
            </a:br>
            <a:endParaRPr lang="ar-IQ" dirty="0"/>
          </a:p>
        </p:txBody>
      </p:sp>
      <p:sp>
        <p:nvSpPr>
          <p:cNvPr id="14339" name="عنصر نائب للمحتوى 2"/>
          <p:cNvSpPr>
            <a:spLocks noGrp="1"/>
          </p:cNvSpPr>
          <p:nvPr>
            <p:ph idx="1"/>
          </p:nvPr>
        </p:nvSpPr>
        <p:spPr>
          <a:xfrm>
            <a:off x="0" y="1175657"/>
            <a:ext cx="9144000" cy="5682343"/>
          </a:xfrm>
        </p:spPr>
        <p:txBody>
          <a:bodyPr/>
          <a:lstStyle/>
          <a:p>
            <a:pPr algn="just">
              <a:buNone/>
            </a:pPr>
            <a:r>
              <a:rPr lang="ar-IQ" sz="2400" b="1" dirty="0" smtClean="0"/>
              <a:t>2- تقسيم الدولة إلى وحدات إدارية : </a:t>
            </a:r>
            <a:r>
              <a:rPr lang="ar-IQ" sz="2400" dirty="0" smtClean="0"/>
              <a:t>من اجل تسهيل حكم الأمصار وتطوير مواردها, أقدم الخليفة عمر بن الخطاب </a:t>
            </a:r>
            <a:r>
              <a:rPr lang="ar-IQ" sz="2400" b="1" dirty="0" smtClean="0"/>
              <a:t> </a:t>
            </a:r>
            <a:r>
              <a:rPr lang="en-US" sz="2400" dirty="0" smtClean="0">
                <a:sym typeface="AGA Arabesque"/>
              </a:rPr>
              <a:t></a:t>
            </a:r>
            <a:r>
              <a:rPr lang="ar-IQ" sz="2400" dirty="0" smtClean="0">
                <a:sym typeface="AGA Arabesque"/>
              </a:rPr>
              <a:t> </a:t>
            </a:r>
            <a:r>
              <a:rPr lang="ar-IQ" sz="2400" dirty="0" smtClean="0"/>
              <a:t>على تقسيم الدولة إلى ولايات كبرى فجعل العراق ولايتين: البصرة والكوفة, وقسم بلاد الشام إلى قسمين: الشمالي وحاضرته(عاصمته) حمص, والقسم الجنوبي وعاصمته دمشق, أما بلاد فارس فجعلها ثلاثة ولايات وهي: </a:t>
            </a:r>
            <a:r>
              <a:rPr lang="ar-IQ" sz="2400" dirty="0" err="1" smtClean="0"/>
              <a:t>طبرستان</a:t>
            </a:r>
            <a:r>
              <a:rPr lang="ar-IQ" sz="2400" dirty="0" smtClean="0"/>
              <a:t>, </a:t>
            </a:r>
            <a:r>
              <a:rPr lang="ar-IQ" sz="2400" dirty="0" err="1" smtClean="0"/>
              <a:t>وسجستان</a:t>
            </a:r>
            <a:r>
              <a:rPr lang="ar-IQ" sz="2400" dirty="0" smtClean="0"/>
              <a:t>, وخراسان, إما فلسطين فجعلت ولاية قائمة بذاتها, وقسمت افريقية إلى ثلاث ولايات: مصر العليا, ومصر السفلى, وغربي مصر, وصحراء ليبيا, أما الجزيرة العربية فجعلت ولايتين: مكة, والمدينة. وكان يدير شؤون الولاية عدد من الموظفين في مقدمتهم : العامل أو الوالي الذي يتولى الحكم وقيادة الجند والقاضي, وصاحب بيت المال أو صاحب الخراج. </a:t>
            </a:r>
            <a:endParaRPr lang="en-US" sz="2400" dirty="0" smtClean="0"/>
          </a:p>
          <a:p>
            <a:pPr algn="just">
              <a:buNone/>
            </a:pPr>
            <a:r>
              <a:rPr lang="ar-IQ" sz="2400" b="1" dirty="0" smtClean="0"/>
              <a:t>3- تدوين الدواوين: </a:t>
            </a:r>
            <a:r>
              <a:rPr lang="ar-IQ" sz="2400" dirty="0" smtClean="0"/>
              <a:t>الديوان كلمة فارسية تعني السجل أو الدفتر وقد أطلق اسم الديوان فيما بعد على المكان الذي يحفظ فيه السجل ومهمته القيام على أعمال </a:t>
            </a:r>
            <a:r>
              <a:rPr lang="ar-IQ" sz="2400" dirty="0" err="1" smtClean="0"/>
              <a:t>الجبايات</a:t>
            </a:r>
            <a:r>
              <a:rPr lang="ar-IQ" sz="2400" dirty="0" smtClean="0"/>
              <a:t> وحفظ حقوق الدولة في الدخل أو الإنفاق وإحصاء الجند بأسمائهم وتقدير الأرزاق لهم, فبعد اتساع عمليات التحرير والفتوح تطلب ذلك تنظيم عطاء راتب جند الأمصار وتم وضع ديوان الجند أو ديوان العطاء من حيث الترتيب العام على ثلاثة أسس متتالية : النسب والقرابة برسول الله </a:t>
            </a:r>
            <a:r>
              <a:rPr lang="en-US" sz="2400" dirty="0" smtClean="0">
                <a:sym typeface="AGA Arabesque"/>
              </a:rPr>
              <a:t></a:t>
            </a:r>
            <a:r>
              <a:rPr lang="en-US" sz="2400" dirty="0" smtClean="0"/>
              <a:t>)</a:t>
            </a:r>
            <a:r>
              <a:rPr lang="ar-IQ" sz="2400" dirty="0" smtClean="0"/>
              <a:t>) قبيلة بعد قبيلة, والسابقة في الإسلام,والشجاعة والبلاء في الجهاد. </a:t>
            </a:r>
            <a:endParaRPr lang="en-US" sz="2400" dirty="0" smtClean="0"/>
          </a:p>
          <a:p>
            <a:pPr algn="just">
              <a:buNone/>
            </a:pPr>
            <a:endParaRPr lang="en-US" sz="2400" dirty="0"/>
          </a:p>
        </p:txBody>
      </p:sp>
      <p:sp>
        <p:nvSpPr>
          <p:cNvPr id="14340" name="Rectangle 4"/>
          <p:cNvSpPr>
            <a:spLocks noChangeArrowheads="1"/>
          </p:cNvSpPr>
          <p:nvPr/>
        </p:nvSpPr>
        <p:spPr bwMode="auto">
          <a:xfrm>
            <a:off x="0" y="72688"/>
            <a:ext cx="9144001" cy="1077218"/>
          </a:xfrm>
          <a:prstGeom prst="rect">
            <a:avLst/>
          </a:prstGeom>
          <a:noFill/>
          <a:ln w="9525">
            <a:noFill/>
            <a:miter lim="800000"/>
            <a:headEnd/>
            <a:tailEnd/>
          </a:ln>
        </p:spPr>
        <p:txBody>
          <a:bodyPr wrap="square" anchor="ctr">
            <a:spAutoFit/>
          </a:bodyPr>
          <a:lstStyle/>
          <a:p>
            <a:pPr algn="ctr" eaLnBrk="0" hangingPunct="0"/>
            <a:endParaRPr lang="ar-IQ" sz="3200" b="1" dirty="0" smtClean="0"/>
          </a:p>
          <a:p>
            <a:pPr algn="ctr" rtl="1"/>
            <a:r>
              <a:rPr lang="ar-IQ" sz="3200" b="1" dirty="0" smtClean="0"/>
              <a:t>أهم الانجازات الإدارية للخليفة عمر بن الخطاب  </a:t>
            </a:r>
            <a:r>
              <a:rPr lang="en-US" sz="3200" b="1" dirty="0" smtClean="0">
                <a:sym typeface="AGA Arabesque"/>
              </a:rPr>
              <a:t></a:t>
            </a:r>
            <a:r>
              <a:rPr lang="ar-IQ" sz="3200" b="1" dirty="0" smtClean="0"/>
              <a:t>:</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6970"/>
          </a:xfrm>
        </p:spPr>
        <p:txBody>
          <a:bodyPr>
            <a:normAutofit fontScale="90000"/>
          </a:bodyPr>
          <a:lstStyle/>
          <a:p>
            <a:pPr algn="ctr">
              <a:defRPr/>
            </a:pPr>
            <a:r>
              <a:rPr lang="en-US" dirty="0" smtClean="0"/>
              <a:t/>
            </a:r>
            <a:br>
              <a:rPr lang="en-US" dirty="0" smtClean="0"/>
            </a:br>
            <a:r>
              <a:rPr lang="en-US" dirty="0" smtClean="0"/>
              <a:t/>
            </a:r>
            <a:br>
              <a:rPr lang="en-US" dirty="0" smtClean="0"/>
            </a:br>
            <a:r>
              <a:rPr lang="ar-IQ" dirty="0" smtClean="0"/>
              <a:t/>
            </a:r>
            <a:br>
              <a:rPr lang="ar-IQ" dirty="0" smtClean="0"/>
            </a:br>
            <a:r>
              <a:rPr lang="en-US" sz="3200" dirty="0" smtClean="0"/>
              <a:t/>
            </a:r>
            <a:br>
              <a:rPr lang="en-US" sz="3200" dirty="0" smtClean="0"/>
            </a:br>
            <a:r>
              <a:rPr lang="ar-IQ" sz="3200" dirty="0" smtClean="0"/>
              <a:t/>
            </a:r>
            <a:br>
              <a:rPr lang="ar-IQ" sz="3200" dirty="0" smtClean="0"/>
            </a:br>
            <a:r>
              <a:rPr lang="ar-IQ" sz="3600" b="1" dirty="0" smtClean="0"/>
              <a:t>أهم الانجازات الإدارية للخليفة عمر بن الخطاب  </a:t>
            </a:r>
            <a:r>
              <a:rPr lang="en-US" sz="3600" b="1" dirty="0" smtClean="0">
                <a:sym typeface="AGA Arabesque"/>
              </a:rPr>
              <a:t></a:t>
            </a:r>
            <a:r>
              <a:rPr lang="ar-IQ" sz="3600" b="1" dirty="0" smtClean="0"/>
              <a:t>:</a:t>
            </a:r>
            <a:endParaRPr lang="ar-IQ" sz="3600" dirty="0"/>
          </a:p>
        </p:txBody>
      </p:sp>
      <p:sp>
        <p:nvSpPr>
          <p:cNvPr id="14339" name="عنصر نائب للمحتوى 2"/>
          <p:cNvSpPr>
            <a:spLocks noGrp="1"/>
          </p:cNvSpPr>
          <p:nvPr>
            <p:ph idx="1"/>
          </p:nvPr>
        </p:nvSpPr>
        <p:spPr>
          <a:xfrm>
            <a:off x="0" y="1052513"/>
            <a:ext cx="9144000" cy="5805487"/>
          </a:xfrm>
        </p:spPr>
        <p:txBody>
          <a:bodyPr/>
          <a:lstStyle/>
          <a:p>
            <a:pPr algn="just">
              <a:buNone/>
            </a:pPr>
            <a:r>
              <a:rPr lang="ar-IQ" sz="2800" b="1" dirty="0" smtClean="0"/>
              <a:t>4</a:t>
            </a:r>
            <a:r>
              <a:rPr lang="ar-IQ" sz="2400" b="1" dirty="0" smtClean="0"/>
              <a:t>- بيت المال(ديوان الخراج): </a:t>
            </a:r>
            <a:r>
              <a:rPr lang="ar-IQ" sz="2400" dirty="0" smtClean="0"/>
              <a:t>بعد اتساع الدولة العربية الإسلامية وتزايد مواردها تطلب ذلك إنشاء نظام مالي مهمته ضبط دخل الدولة ونفقاتها, وكان المسلمون قد اقروا النظم المالية التي كانت سائدة في العراق وفارس ومصر والشام, وكانت ضريبة الخراج ( الضريبة التي تؤخذ من الأرض المزروعة) مورداً هاماً من موارد بيت المال, وهناك ضريبة أخرى تفرض على الأرض غير الخراج وهي ضريبة العُشر(</a:t>
            </a:r>
            <a:r>
              <a:rPr lang="ar-IQ" sz="2400" dirty="0" err="1" smtClean="0"/>
              <a:t>اي</a:t>
            </a:r>
            <a:r>
              <a:rPr lang="ar-IQ" sz="2400" dirty="0" smtClean="0"/>
              <a:t> التي يدفع أصحابها عُشر ثمارها </a:t>
            </a:r>
            <a:r>
              <a:rPr lang="ar-IQ" sz="2400" dirty="0" err="1" smtClean="0"/>
              <a:t>ومحصولاتها</a:t>
            </a:r>
            <a:r>
              <a:rPr lang="ar-IQ" sz="2400" dirty="0" smtClean="0"/>
              <a:t> ), أما الجزية فضريبة على الرؤوس يلتزم </a:t>
            </a:r>
            <a:r>
              <a:rPr lang="ar-IQ" sz="2400" dirty="0" err="1" smtClean="0"/>
              <a:t>بها</a:t>
            </a:r>
            <a:r>
              <a:rPr lang="ar-IQ" sz="2400" dirty="0" smtClean="0"/>
              <a:t> أهل الذمة (وهم النصارى واليهود والمجوس والصابئة) وتسقط هذه الضريبة أذا اعتنق الذمي الإسلام, وقد فرضت الجزية على أهل الذمة لقاء تعهد المسلمين بالدفاع عنهم وحمايتهم. </a:t>
            </a:r>
            <a:endParaRPr lang="en-US" sz="2400" dirty="0" smtClean="0"/>
          </a:p>
          <a:p>
            <a:pPr algn="just">
              <a:buNone/>
            </a:pPr>
            <a:r>
              <a:rPr lang="ar-IQ" sz="2400" b="1" dirty="0" smtClean="0"/>
              <a:t>5- سك العملة : </a:t>
            </a:r>
            <a:r>
              <a:rPr lang="ar-IQ" sz="2400" dirty="0" smtClean="0"/>
              <a:t>لم يعرف العرب قبل الإسلام صناعة العملة(السكة) فبقوا على العملات السائدة في البلاد التي حرروها وفتحوها دون تغيير وهي العملة الفارسية والبيزنطية والحميرية(اليمنية), ولما تولى الخليفة عمر بن الخطاب </a:t>
            </a:r>
            <a:r>
              <a:rPr lang="en-US" sz="2400" dirty="0" smtClean="0">
                <a:sym typeface="AGA Arabesque"/>
              </a:rPr>
              <a:t></a:t>
            </a:r>
            <a:r>
              <a:rPr lang="ar-IQ" sz="2400" dirty="0" smtClean="0">
                <a:sym typeface="AGA Arabesque"/>
              </a:rPr>
              <a:t> </a:t>
            </a:r>
            <a:r>
              <a:rPr lang="ar-IQ" sz="2400" dirty="0" smtClean="0"/>
              <a:t>الخلافة حرص إضافة بعض النقوش العربية مثل( الحمد لله) </a:t>
            </a:r>
            <a:r>
              <a:rPr lang="ar-IQ" sz="2400" dirty="0" err="1" smtClean="0"/>
              <a:t>و</a:t>
            </a:r>
            <a:r>
              <a:rPr lang="ar-IQ" sz="2400" dirty="0" smtClean="0"/>
              <a:t>(محمد رسول الله) وكذلك سك درهماً عربياً إسلاميا قيمتهُ ستة </a:t>
            </a:r>
            <a:r>
              <a:rPr lang="ar-IQ" sz="2400" dirty="0" err="1" smtClean="0"/>
              <a:t>دوانق</a:t>
            </a:r>
            <a:r>
              <a:rPr lang="ar-IQ" sz="2400" dirty="0" smtClean="0"/>
              <a:t> (</a:t>
            </a:r>
            <a:r>
              <a:rPr lang="ar-IQ" sz="2400" dirty="0" err="1" smtClean="0"/>
              <a:t>الدانق</a:t>
            </a:r>
            <a:r>
              <a:rPr lang="ar-IQ" sz="2400" dirty="0" smtClean="0"/>
              <a:t> وحدة وزن معروفة آنذاك). </a:t>
            </a:r>
            <a:endParaRPr lang="en-US" sz="2400" dirty="0"/>
          </a:p>
        </p:txBody>
      </p:sp>
      <p:sp>
        <p:nvSpPr>
          <p:cNvPr id="14340" name="Rectangle 4"/>
          <p:cNvSpPr>
            <a:spLocks noChangeArrowheads="1"/>
          </p:cNvSpPr>
          <p:nvPr/>
        </p:nvSpPr>
        <p:spPr bwMode="auto">
          <a:xfrm>
            <a:off x="2584450" y="263525"/>
            <a:ext cx="4148138" cy="584200"/>
          </a:xfrm>
          <a:prstGeom prst="rect">
            <a:avLst/>
          </a:prstGeom>
          <a:noFill/>
          <a:ln w="9525">
            <a:noFill/>
            <a:miter lim="800000"/>
            <a:headEnd/>
            <a:tailEnd/>
          </a:ln>
        </p:spPr>
        <p:txBody>
          <a:bodyPr anchor="ctr">
            <a:spAutoFit/>
          </a:bodyPr>
          <a:lstStyle/>
          <a:p>
            <a:pPr algn="ctr" eaLnBrk="0" hangingPunct="0"/>
            <a:endParaRPr lang="ar-IQ" sz="3200" dirty="0"/>
          </a:p>
        </p:txBody>
      </p:sp>
    </p:spTree>
  </p:cSld>
  <p:clrMapOvr>
    <a:masterClrMapping/>
  </p:clrMapOvr>
</p:sld>
</file>

<file path=ppt/theme/theme1.xml><?xml version="1.0" encoding="utf-8"?>
<a:theme xmlns:a="http://schemas.openxmlformats.org/drawingml/2006/main" name="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TotalTime>
  <Words>1744</Words>
  <Application>Microsoft Office PowerPoint</Application>
  <PresentationFormat>عرض على الشاشة (3:4)‏</PresentationFormat>
  <Paragraphs>43</Paragraphs>
  <Slides>11</Slides>
  <Notes>5</Notes>
  <HiddenSlides>0</HiddenSlides>
  <MMClips>0</MMClips>
  <ScaleCrop>false</ScaleCrop>
  <HeadingPairs>
    <vt:vector size="4" baseType="variant">
      <vt:variant>
        <vt:lpstr>سمة</vt:lpstr>
      </vt:variant>
      <vt:variant>
        <vt:i4>13</vt:i4>
      </vt:variant>
      <vt:variant>
        <vt:lpstr>عناوين الشرائح</vt:lpstr>
      </vt:variant>
      <vt:variant>
        <vt:i4>11</vt:i4>
      </vt:variant>
    </vt:vector>
  </HeadingPairs>
  <TitlesOfParts>
    <vt:vector size="24" baseType="lpstr">
      <vt:lpstr>2_تدفق</vt:lpstr>
      <vt:lpstr>3_تدفق</vt:lpstr>
      <vt:lpstr>Default Design</vt:lpstr>
      <vt:lpstr>1_تدفق</vt:lpstr>
      <vt:lpstr>4_تدفق</vt:lpstr>
      <vt:lpstr>5_تدفق</vt:lpstr>
      <vt:lpstr>6_تدفق</vt:lpstr>
      <vt:lpstr>7_تدفق</vt:lpstr>
      <vt:lpstr>8_تدفق</vt:lpstr>
      <vt:lpstr>9_تدفق</vt:lpstr>
      <vt:lpstr>10_تدفق</vt:lpstr>
      <vt:lpstr>11_تدفق</vt:lpstr>
      <vt:lpstr>12_تدفق</vt:lpstr>
      <vt:lpstr>الشريحة 1</vt:lpstr>
      <vt:lpstr>     خلافة عمر بن الخطاب13هـ-23هـ:</vt:lpstr>
      <vt:lpstr>ثانياً: أعمال الخليفة عمر بن الخطاب:</vt:lpstr>
      <vt:lpstr>ثانياً: أعمال الخليفة عمر بن الخطاب:</vt:lpstr>
      <vt:lpstr>    ثانياً: أعمال الخليفة عمر بن الخطاب:</vt:lpstr>
      <vt:lpstr>ثانياً: أعمال الخليفة عمر بن الخطاب:</vt:lpstr>
      <vt:lpstr>أهم الانجازات الإدارية للخليفة عمر بن الخطاب  :</vt:lpstr>
      <vt:lpstr> </vt:lpstr>
      <vt:lpstr>     أهم الانجازات الإدارية للخليفة عمر بن الخطاب  :</vt:lpstr>
      <vt:lpstr>  أهم الانجازات الإدارية للخليفة عمر بن الخطاب  :</vt:lpstr>
      <vt:lpstr>نهاية المحاضرة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Maher</cp:lastModifiedBy>
  <cp:revision>102</cp:revision>
  <dcterms:modified xsi:type="dcterms:W3CDTF">2022-11-30T06:50:02Z</dcterms:modified>
</cp:coreProperties>
</file>